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sldIdLst>
    <p:sldId id="256" r:id="rId2"/>
    <p:sldId id="257" r:id="rId3"/>
    <p:sldId id="320" r:id="rId4"/>
    <p:sldId id="308" r:id="rId5"/>
    <p:sldId id="321" r:id="rId6"/>
    <p:sldId id="307" r:id="rId7"/>
    <p:sldId id="309" r:id="rId8"/>
    <p:sldId id="322" r:id="rId9"/>
    <p:sldId id="311" r:id="rId10"/>
    <p:sldId id="312" r:id="rId11"/>
    <p:sldId id="259" r:id="rId12"/>
    <p:sldId id="260" r:id="rId13"/>
    <p:sldId id="261" r:id="rId14"/>
    <p:sldId id="262" r:id="rId15"/>
    <p:sldId id="323" r:id="rId16"/>
    <p:sldId id="314" r:id="rId17"/>
    <p:sldId id="315" r:id="rId18"/>
    <p:sldId id="267" r:id="rId19"/>
    <p:sldId id="316" r:id="rId20"/>
    <p:sldId id="269" r:id="rId21"/>
    <p:sldId id="264" r:id="rId22"/>
    <p:sldId id="272" r:id="rId23"/>
    <p:sldId id="273" r:id="rId24"/>
    <p:sldId id="324" r:id="rId25"/>
    <p:sldId id="317" r:id="rId26"/>
    <p:sldId id="276" r:id="rId27"/>
    <p:sldId id="275" r:id="rId28"/>
    <p:sldId id="277" r:id="rId29"/>
    <p:sldId id="278" r:id="rId30"/>
    <p:sldId id="279" r:id="rId31"/>
    <p:sldId id="280" r:id="rId32"/>
    <p:sldId id="281" r:id="rId33"/>
    <p:sldId id="282" r:id="rId34"/>
    <p:sldId id="283" r:id="rId35"/>
    <p:sldId id="284" r:id="rId36"/>
    <p:sldId id="285" r:id="rId37"/>
    <p:sldId id="287" r:id="rId38"/>
    <p:sldId id="286" r:id="rId39"/>
    <p:sldId id="290" r:id="rId40"/>
    <p:sldId id="288" r:id="rId41"/>
    <p:sldId id="291" r:id="rId42"/>
    <p:sldId id="292" r:id="rId43"/>
    <p:sldId id="274" r:id="rId44"/>
    <p:sldId id="325" r:id="rId45"/>
    <p:sldId id="293" r:id="rId46"/>
    <p:sldId id="326" r:id="rId47"/>
    <p:sldId id="331" r:id="rId48"/>
    <p:sldId id="294" r:id="rId49"/>
    <p:sldId id="295" r:id="rId50"/>
    <p:sldId id="327" r:id="rId51"/>
    <p:sldId id="319" r:id="rId52"/>
    <p:sldId id="318" r:id="rId53"/>
    <p:sldId id="298" r:id="rId54"/>
    <p:sldId id="329" r:id="rId55"/>
    <p:sldId id="330" r:id="rId56"/>
    <p:sldId id="328" r:id="rId57"/>
    <p:sldId id="300" r:id="rId58"/>
    <p:sldId id="302"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94660"/>
  </p:normalViewPr>
  <p:slideViewPr>
    <p:cSldViewPr snapToGrid="0">
      <p:cViewPr varScale="1">
        <p:scale>
          <a:sx n="119" d="100"/>
          <a:sy n="119" d="100"/>
        </p:scale>
        <p:origin x="96"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jpeg>
</file>

<file path=ppt/media/image15.jpeg>
</file>

<file path=ppt/media/image16.jp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jpe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jpeg>
</file>

<file path=ppt/media/image36.jpeg>
</file>

<file path=ppt/media/image37.png>
</file>

<file path=ppt/media/image38.jpeg>
</file>

<file path=ppt/media/image39.png>
</file>

<file path=ppt/media/image4.jpeg>
</file>

<file path=ppt/media/image40.jp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eg>
</file>

<file path=ppt/media/image57.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97FA05-95F1-432A-B7EA-F95599A2B36E}" type="datetimeFigureOut">
              <a:rPr lang="en-GB" smtClean="0"/>
              <a:t>15/11/2024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7DA33C-1254-4944-BAA2-595F6246863A}" type="slidenum">
              <a:rPr lang="en-GB" smtClean="0"/>
              <a:t>‹#›</a:t>
            </a:fld>
            <a:endParaRPr lang="en-GB"/>
          </a:p>
        </p:txBody>
      </p:sp>
    </p:spTree>
    <p:extLst>
      <p:ext uri="{BB962C8B-B14F-4D97-AF65-F5344CB8AC3E}">
        <p14:creationId xmlns:p14="http://schemas.microsoft.com/office/powerpoint/2010/main" val="26105369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E7DA33C-1254-4944-BAA2-595F6246863A}" type="slidenum">
              <a:rPr lang="en-GB" smtClean="0"/>
              <a:t>3</a:t>
            </a:fld>
            <a:endParaRPr lang="en-GB"/>
          </a:p>
        </p:txBody>
      </p:sp>
    </p:spTree>
    <p:extLst>
      <p:ext uri="{BB962C8B-B14F-4D97-AF65-F5344CB8AC3E}">
        <p14:creationId xmlns:p14="http://schemas.microsoft.com/office/powerpoint/2010/main" val="38929793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83838"/>
                </a:solidFill>
                <a:effectLst/>
                <a:latin typeface="Mulish"/>
              </a:rPr>
              <a:t>This lesson is meant to be used as a reference for discussion to identify issues with the messy dataset discussed in the previous lesson. Instructors: don’t go through this lesson except to refer to responses to the exercise in the previous lesson.</a:t>
            </a:r>
          </a:p>
          <a:p>
            <a:pPr algn="l"/>
            <a:endParaRPr lang="en-GB" b="0" i="0" dirty="0">
              <a:solidFill>
                <a:srgbClr val="383838"/>
              </a:solidFill>
              <a:effectLst/>
              <a:latin typeface="Mulish"/>
            </a:endParaRPr>
          </a:p>
          <a:p>
            <a:pPr algn="l"/>
            <a:r>
              <a:rPr lang="en-GB" b="0" i="0" dirty="0">
                <a:solidFill>
                  <a:srgbClr val="383838"/>
                </a:solidFill>
                <a:effectLst/>
                <a:latin typeface="Mulish"/>
              </a:rPr>
              <a:t>There are a few potential errors to be on the lookout for in your own data as well as data from collaborators or the Internet. If you are aware of the errors and the possible negative effect on downstream data analysis and result interpretation, it might motivate yourself and your project members to try and avoid them. Making small changes to the way you format your data in spreadsheets, can have a great impact on efficiency and reliability when it comes to data cleaning and analysis.</a:t>
            </a:r>
          </a:p>
          <a:p>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23</a:t>
            </a:fld>
            <a:endParaRPr lang="en-GB"/>
          </a:p>
        </p:txBody>
      </p:sp>
    </p:spTree>
    <p:extLst>
      <p:ext uri="{BB962C8B-B14F-4D97-AF65-F5344CB8AC3E}">
        <p14:creationId xmlns:p14="http://schemas.microsoft.com/office/powerpoint/2010/main" val="2154970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ACE6A3E0-92F1-45D5-B8C8-DFDC3E7635A7}" type="slidenum">
              <a:rPr lang="en-GB" smtClean="0"/>
              <a:t>26</a:t>
            </a:fld>
            <a:endParaRPr lang="en-GB"/>
          </a:p>
        </p:txBody>
      </p:sp>
    </p:spTree>
    <p:extLst>
      <p:ext uri="{BB962C8B-B14F-4D97-AF65-F5344CB8AC3E}">
        <p14:creationId xmlns:p14="http://schemas.microsoft.com/office/powerpoint/2010/main" val="36460147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Many programming </a:t>
            </a:r>
            <a:r>
              <a:rPr lang="en-GB" dirty="0" err="1"/>
              <a:t>softwares</a:t>
            </a:r>
            <a:r>
              <a:rPr lang="en-GB" dirty="0"/>
              <a:t> have packages built specifically for date as data! That’s how tricky it can be – people went out of their way to develop and design tools to deal with date data.</a:t>
            </a:r>
          </a:p>
        </p:txBody>
      </p:sp>
      <p:sp>
        <p:nvSpPr>
          <p:cNvPr id="4" name="Slide Number Placeholder 3"/>
          <p:cNvSpPr>
            <a:spLocks noGrp="1"/>
          </p:cNvSpPr>
          <p:nvPr>
            <p:ph type="sldNum" sz="quarter" idx="5"/>
          </p:nvPr>
        </p:nvSpPr>
        <p:spPr/>
        <p:txBody>
          <a:bodyPr/>
          <a:lstStyle/>
          <a:p>
            <a:fld id="{ACE6A3E0-92F1-45D5-B8C8-DFDC3E7635A7}" type="slidenum">
              <a:rPr lang="en-GB" smtClean="0"/>
              <a:t>41</a:t>
            </a:fld>
            <a:endParaRPr lang="en-GB"/>
          </a:p>
        </p:txBody>
      </p:sp>
    </p:spTree>
    <p:extLst>
      <p:ext uri="{BB962C8B-B14F-4D97-AF65-F5344CB8AC3E}">
        <p14:creationId xmlns:p14="http://schemas.microsoft.com/office/powerpoint/2010/main" val="2780654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383838"/>
                </a:solidFill>
                <a:effectLst/>
                <a:latin typeface="Mulish"/>
              </a:rPr>
              <a:t>When you have a well-structured data table, you can use several simple techniques within your spreadsheet to ensure the data you enter is free of errors.</a:t>
            </a:r>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42</a:t>
            </a:fld>
            <a:endParaRPr lang="en-GB"/>
          </a:p>
        </p:txBody>
      </p:sp>
    </p:spTree>
    <p:extLst>
      <p:ext uri="{BB962C8B-B14F-4D97-AF65-F5344CB8AC3E}">
        <p14:creationId xmlns:p14="http://schemas.microsoft.com/office/powerpoint/2010/main" val="38218845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83838"/>
                </a:solidFill>
                <a:effectLst/>
                <a:latin typeface="Mulish"/>
              </a:rPr>
              <a:t>When we input data into a cell of a spreadsheet we are typically not constrained in the type of data we enter. In any one column, the spreadsheets software will not warn us if we start to enter a mix of text, numbers or dates in different rows. Even if we are not facing constraints from the software, as a researcher we often anticipate that all data in one column will be of a certain type. It is also possible that the nature of the data contained in the table allows us to place additional restrictions on the acceptable values for cells in a column. For example a column recording age in years should be numeric, greater than 0 and is unlikely to be greater than 120.</a:t>
            </a:r>
          </a:p>
          <a:p>
            <a:pPr algn="l"/>
            <a:r>
              <a:rPr lang="en-GB" b="0" i="0" dirty="0">
                <a:solidFill>
                  <a:srgbClr val="383838"/>
                </a:solidFill>
                <a:effectLst/>
                <a:latin typeface="Mulish"/>
              </a:rPr>
              <a:t>Excel allows us to specify a variety of data validations to be applied to cell contents. If the validation fails, an error is raised and the data we entered does not go into the particular cell. In addition to providing validation when we enter data, Excel allows us to add validations to data that has already been entered. The validation is not applied retrospectively, so that data are removed. Instead, if a particular cell would fail the validation check a triangle is placed in the top left corner of the cell as a warning.</a:t>
            </a:r>
          </a:p>
          <a:p>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43</a:t>
            </a:fld>
            <a:endParaRPr lang="en-GB"/>
          </a:p>
        </p:txBody>
      </p:sp>
    </p:spTree>
    <p:extLst>
      <p:ext uri="{BB962C8B-B14F-4D97-AF65-F5344CB8AC3E}">
        <p14:creationId xmlns:p14="http://schemas.microsoft.com/office/powerpoint/2010/main" val="38671605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383838"/>
                </a:solidFill>
                <a:effectLst/>
                <a:latin typeface="Mulish"/>
              </a:rPr>
              <a:t>Excel allows us to specify a variety of data validations to be applied to cell contents. If the validation fails, an error is raised and the data we entered does not go into the particular cell. In addition to providing validation when we enter data, Excel allows us to add validations to data that has already been entered. The validation is not applied retrospectively, so that data are removed. Instead, if a particular cell would fail the validation check a triangle is placed in the top left corner of the cell as a warning.</a:t>
            </a:r>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44</a:t>
            </a:fld>
            <a:endParaRPr lang="en-GB"/>
          </a:p>
        </p:txBody>
      </p:sp>
    </p:spTree>
    <p:extLst>
      <p:ext uri="{BB962C8B-B14F-4D97-AF65-F5344CB8AC3E}">
        <p14:creationId xmlns:p14="http://schemas.microsoft.com/office/powerpoint/2010/main" val="30939627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47</a:t>
            </a:fld>
            <a:endParaRPr lang="en-GB"/>
          </a:p>
        </p:txBody>
      </p:sp>
    </p:spTree>
    <p:extLst>
      <p:ext uri="{BB962C8B-B14F-4D97-AF65-F5344CB8AC3E}">
        <p14:creationId xmlns:p14="http://schemas.microsoft.com/office/powerpoint/2010/main" val="598679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48</a:t>
            </a:fld>
            <a:endParaRPr lang="en-GB"/>
          </a:p>
        </p:txBody>
      </p:sp>
    </p:spTree>
    <p:extLst>
      <p:ext uri="{BB962C8B-B14F-4D97-AF65-F5344CB8AC3E}">
        <p14:creationId xmlns:p14="http://schemas.microsoft.com/office/powerpoint/2010/main" val="23343387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50</a:t>
            </a:fld>
            <a:endParaRPr lang="en-GB"/>
          </a:p>
        </p:txBody>
      </p:sp>
    </p:spTree>
    <p:extLst>
      <p:ext uri="{BB962C8B-B14F-4D97-AF65-F5344CB8AC3E}">
        <p14:creationId xmlns:p14="http://schemas.microsoft.com/office/powerpoint/2010/main" val="12744613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383838"/>
                </a:solidFill>
                <a:effectLst/>
                <a:latin typeface="Mulish"/>
              </a:rPr>
              <a:t>As an example of inconsistencies in data storage, do you remember how we talked about how Excel stores dates earlier? It turns out that there are multiple defaults for different versions of the software, and you can switch between them all. So, say you’re compiling Excel-stored data from multiple sources. There’s dates in each file- Excel interprets them as their own internally consistent serial numbers. When you combine the data, Excel will take the serial number from the place you’re importing it from, and interpret it using the rule set for the version of Excel you’re using. Essentially, you could be adding errors to your data, and it wouldn’t necessarily be flagged by any data cleaning methods if your ranges overlap.</a:t>
            </a:r>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53</a:t>
            </a:fld>
            <a:endParaRPr lang="en-GB"/>
          </a:p>
        </p:txBody>
      </p:sp>
    </p:spTree>
    <p:extLst>
      <p:ext uri="{BB962C8B-B14F-4D97-AF65-F5344CB8AC3E}">
        <p14:creationId xmlns:p14="http://schemas.microsoft.com/office/powerpoint/2010/main" val="287548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4</a:t>
            </a:fld>
            <a:endParaRPr lang="en-GB"/>
          </a:p>
        </p:txBody>
      </p:sp>
    </p:spTree>
    <p:extLst>
      <p:ext uri="{BB962C8B-B14F-4D97-AF65-F5344CB8AC3E}">
        <p14:creationId xmlns:p14="http://schemas.microsoft.com/office/powerpoint/2010/main" val="20262904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383838"/>
                </a:solidFill>
                <a:effectLst/>
                <a:latin typeface="Mulish"/>
              </a:rPr>
              <a:t>Storing data in a universal, open, and static format will help deal with this problem. Try tab-delimited (tab separated values or TSV) or comma-delimited (comma separated values or CSV). CSV files are plain text files where the columns are separated by commas, hence ‘comma separated values’ or CSV. The advantage of a CSV file over an Excel/SPSS/etc. file is that we can open and read a CSV file using just about any software, including plain text editors like TextEdit or </a:t>
            </a:r>
            <a:r>
              <a:rPr lang="en-GB" b="0" i="0" dirty="0" err="1">
                <a:solidFill>
                  <a:srgbClr val="383838"/>
                </a:solidFill>
                <a:effectLst/>
                <a:latin typeface="Mulish"/>
              </a:rPr>
              <a:t>NotePad</a:t>
            </a:r>
            <a:r>
              <a:rPr lang="en-GB" b="0" i="0" dirty="0">
                <a:solidFill>
                  <a:srgbClr val="383838"/>
                </a:solidFill>
                <a:effectLst/>
                <a:latin typeface="Mulish"/>
              </a:rPr>
              <a:t>. Data in a CSV file can also be easily imported into other formats and environments, such as SQLite and R. We’re not tied to a certain version of a certain expensive program when we work with CSV files, so it’s a good format to work with for maximum portability and endurance. Most spreadsheet programs can save to delimited text formats like CSV easily, although they may give you a warning during the file export.</a:t>
            </a:r>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54</a:t>
            </a:fld>
            <a:endParaRPr lang="en-GB"/>
          </a:p>
        </p:txBody>
      </p:sp>
    </p:spTree>
    <p:extLst>
      <p:ext uri="{BB962C8B-B14F-4D97-AF65-F5344CB8AC3E}">
        <p14:creationId xmlns:p14="http://schemas.microsoft.com/office/powerpoint/2010/main" val="38868024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383838"/>
                </a:solidFill>
                <a:effectLst/>
                <a:latin typeface="Mulish"/>
              </a:rPr>
              <a:t>Storing data in a universal, open, and static format will help deal with this problem. Try tab-delimited (tab separated values or TSV) or comma-delimited (comma separated values or CSV). CSV files are plain text files where the columns are separated by commas, hence ‘comma separated values’ or CSV. The advantage of a CSV file over an Excel/SPSS/etc. file is that we can open and read a CSV file using just about any software, including plain text editors like TextEdit or </a:t>
            </a:r>
            <a:r>
              <a:rPr lang="en-GB" b="0" i="0" dirty="0" err="1">
                <a:solidFill>
                  <a:srgbClr val="383838"/>
                </a:solidFill>
                <a:effectLst/>
                <a:latin typeface="Mulish"/>
              </a:rPr>
              <a:t>NotePad</a:t>
            </a:r>
            <a:r>
              <a:rPr lang="en-GB" b="0" i="0" dirty="0">
                <a:solidFill>
                  <a:srgbClr val="383838"/>
                </a:solidFill>
                <a:effectLst/>
                <a:latin typeface="Mulish"/>
              </a:rPr>
              <a:t>. Data in a CSV file can also be easily imported into other formats and environments, such as SQLite and R. We’re not tied to a certain version of a certain expensive program when we work with CSV files, so it’s a good format to work with for maximum portability and endurance. Most spreadsheet programs can save to delimited text formats like CSV easily, although they may give you a warning during the file export.</a:t>
            </a:r>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55</a:t>
            </a:fld>
            <a:endParaRPr lang="en-GB"/>
          </a:p>
        </p:txBody>
      </p:sp>
    </p:spTree>
    <p:extLst>
      <p:ext uri="{BB962C8B-B14F-4D97-AF65-F5344CB8AC3E}">
        <p14:creationId xmlns:p14="http://schemas.microsoft.com/office/powerpoint/2010/main" val="527333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E7DA33C-1254-4944-BAA2-595F6246863A}" type="slidenum">
              <a:rPr lang="en-GB" smtClean="0"/>
              <a:t>7</a:t>
            </a:fld>
            <a:endParaRPr lang="en-GB"/>
          </a:p>
        </p:txBody>
      </p:sp>
    </p:spTree>
    <p:extLst>
      <p:ext uri="{BB962C8B-B14F-4D97-AF65-F5344CB8AC3E}">
        <p14:creationId xmlns:p14="http://schemas.microsoft.com/office/powerpoint/2010/main" val="3972289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 minutes </a:t>
            </a:r>
          </a:p>
        </p:txBody>
      </p:sp>
      <p:sp>
        <p:nvSpPr>
          <p:cNvPr id="4" name="Slide Number Placeholder 3"/>
          <p:cNvSpPr>
            <a:spLocks noGrp="1"/>
          </p:cNvSpPr>
          <p:nvPr>
            <p:ph type="sldNum" sz="quarter" idx="10"/>
          </p:nvPr>
        </p:nvSpPr>
        <p:spPr/>
        <p:txBody>
          <a:bodyPr/>
          <a:lstStyle/>
          <a:p>
            <a:fld id="{2535555F-FBE6-4674-9DC7-B21E9B77A85F}" type="slidenum">
              <a:rPr lang="en-GB" smtClean="0"/>
              <a:t>9</a:t>
            </a:fld>
            <a:endParaRPr lang="en-GB"/>
          </a:p>
        </p:txBody>
      </p:sp>
    </p:spTree>
    <p:extLst>
      <p:ext uri="{BB962C8B-B14F-4D97-AF65-F5344CB8AC3E}">
        <p14:creationId xmlns:p14="http://schemas.microsoft.com/office/powerpoint/2010/main" val="1951290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12</a:t>
            </a:fld>
            <a:endParaRPr lang="en-GB"/>
          </a:p>
        </p:txBody>
      </p:sp>
    </p:spTree>
    <p:extLst>
      <p:ext uri="{BB962C8B-B14F-4D97-AF65-F5344CB8AC3E}">
        <p14:creationId xmlns:p14="http://schemas.microsoft.com/office/powerpoint/2010/main" val="2868024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13</a:t>
            </a:fld>
            <a:endParaRPr lang="en-GB"/>
          </a:p>
        </p:txBody>
      </p:sp>
    </p:spTree>
    <p:extLst>
      <p:ext uri="{BB962C8B-B14F-4D97-AF65-F5344CB8AC3E}">
        <p14:creationId xmlns:p14="http://schemas.microsoft.com/office/powerpoint/2010/main" val="34134911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15</a:t>
            </a:fld>
            <a:endParaRPr lang="en-GB"/>
          </a:p>
        </p:txBody>
      </p:sp>
    </p:spTree>
    <p:extLst>
      <p:ext uri="{BB962C8B-B14F-4D97-AF65-F5344CB8AC3E}">
        <p14:creationId xmlns:p14="http://schemas.microsoft.com/office/powerpoint/2010/main" val="27469041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16</a:t>
            </a:fld>
            <a:endParaRPr lang="en-GB"/>
          </a:p>
        </p:txBody>
      </p:sp>
    </p:spTree>
    <p:extLst>
      <p:ext uri="{BB962C8B-B14F-4D97-AF65-F5344CB8AC3E}">
        <p14:creationId xmlns:p14="http://schemas.microsoft.com/office/powerpoint/2010/main" val="1204887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As well, there are many reasons other people may want to examine or use your do understand your findings, to verify your findings, to review your submitted publication, to replicate your results, to design a similar study, or even to archive your data for </a:t>
            </a:r>
            <a:r>
              <a:rPr lang="en-US" altLang="en-US" b="1" dirty="0"/>
              <a:t>access and re-use by others</a:t>
            </a:r>
            <a:r>
              <a:rPr lang="en-US" altLang="en-US" dirty="0"/>
              <a:t>. </a:t>
            </a:r>
            <a:endParaRPr lang="en-GB" dirty="0"/>
          </a:p>
        </p:txBody>
      </p:sp>
      <p:sp>
        <p:nvSpPr>
          <p:cNvPr id="4" name="Slide Number Placeholder 3"/>
          <p:cNvSpPr>
            <a:spLocks noGrp="1"/>
          </p:cNvSpPr>
          <p:nvPr>
            <p:ph type="sldNum" sz="quarter" idx="5"/>
          </p:nvPr>
        </p:nvSpPr>
        <p:spPr/>
        <p:txBody>
          <a:bodyPr/>
          <a:lstStyle/>
          <a:p>
            <a:fld id="{ACE6A3E0-92F1-45D5-B8C8-DFDC3E7635A7}" type="slidenum">
              <a:rPr lang="en-GB" smtClean="0"/>
              <a:t>18</a:t>
            </a:fld>
            <a:endParaRPr lang="en-GB"/>
          </a:p>
        </p:txBody>
      </p:sp>
    </p:spTree>
    <p:extLst>
      <p:ext uri="{BB962C8B-B14F-4D97-AF65-F5344CB8AC3E}">
        <p14:creationId xmlns:p14="http://schemas.microsoft.com/office/powerpoint/2010/main" val="2518465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C21DE-E991-EA52-BBD0-B67E18644E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5EBB854-7390-C937-81C0-903174E9AE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E1A66AE-D908-F4D2-0CE9-CC59378D380E}"/>
              </a:ext>
            </a:extLst>
          </p:cNvPr>
          <p:cNvSpPr>
            <a:spLocks noGrp="1"/>
          </p:cNvSpPr>
          <p:nvPr>
            <p:ph type="dt" sz="half" idx="10"/>
          </p:nvPr>
        </p:nvSpPr>
        <p:spPr/>
        <p:txBody>
          <a:bodyPr/>
          <a:lstStyle/>
          <a:p>
            <a:fld id="{6034CD62-1315-4F8B-BD6D-0AA2CFA278E1}" type="datetimeFigureOut">
              <a:rPr lang="en-GB" smtClean="0"/>
              <a:t>15/11/2024</a:t>
            </a:fld>
            <a:endParaRPr lang="en-GB"/>
          </a:p>
        </p:txBody>
      </p:sp>
      <p:sp>
        <p:nvSpPr>
          <p:cNvPr id="5" name="Footer Placeholder 4">
            <a:extLst>
              <a:ext uri="{FF2B5EF4-FFF2-40B4-BE49-F238E27FC236}">
                <a16:creationId xmlns:a16="http://schemas.microsoft.com/office/drawing/2014/main" id="{0734B932-A48D-7938-65A0-3CDB84CCC6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0EC10F-8A82-C5A3-6B72-D67116D10286}"/>
              </a:ext>
            </a:extLst>
          </p:cNvPr>
          <p:cNvSpPr>
            <a:spLocks noGrp="1"/>
          </p:cNvSpPr>
          <p:nvPr>
            <p:ph type="sldNum" sz="quarter" idx="12"/>
          </p:nvPr>
        </p:nvSpPr>
        <p:spPr/>
        <p:txBody>
          <a:bodyPr/>
          <a:lstStyle/>
          <a:p>
            <a:fld id="{3D7EC059-EF26-4A73-BFD5-BA193E5123AA}" type="slidenum">
              <a:rPr lang="en-GB" smtClean="0"/>
              <a:t>‹#›</a:t>
            </a:fld>
            <a:endParaRPr lang="en-GB"/>
          </a:p>
        </p:txBody>
      </p:sp>
    </p:spTree>
    <p:extLst>
      <p:ext uri="{BB962C8B-B14F-4D97-AF65-F5344CB8AC3E}">
        <p14:creationId xmlns:p14="http://schemas.microsoft.com/office/powerpoint/2010/main" val="38944364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DD905-DEB6-BBFE-F69D-49A72373AD6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6B7A4EC-6A2A-16FC-8481-69DDF04CB30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202D921-8260-ABF7-712D-6A449F642ECE}"/>
              </a:ext>
            </a:extLst>
          </p:cNvPr>
          <p:cNvSpPr>
            <a:spLocks noGrp="1"/>
          </p:cNvSpPr>
          <p:nvPr>
            <p:ph type="dt" sz="half" idx="10"/>
          </p:nvPr>
        </p:nvSpPr>
        <p:spPr/>
        <p:txBody>
          <a:bodyPr/>
          <a:lstStyle/>
          <a:p>
            <a:fld id="{6034CD62-1315-4F8B-BD6D-0AA2CFA278E1}" type="datetimeFigureOut">
              <a:rPr lang="en-GB" smtClean="0"/>
              <a:t>15/11/2024</a:t>
            </a:fld>
            <a:endParaRPr lang="en-GB"/>
          </a:p>
        </p:txBody>
      </p:sp>
      <p:sp>
        <p:nvSpPr>
          <p:cNvPr id="5" name="Footer Placeholder 4">
            <a:extLst>
              <a:ext uri="{FF2B5EF4-FFF2-40B4-BE49-F238E27FC236}">
                <a16:creationId xmlns:a16="http://schemas.microsoft.com/office/drawing/2014/main" id="{90F9A712-9A06-DF96-F5DE-C1C355CB303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E5981B6-78B6-3327-80F2-DC82CD287382}"/>
              </a:ext>
            </a:extLst>
          </p:cNvPr>
          <p:cNvSpPr>
            <a:spLocks noGrp="1"/>
          </p:cNvSpPr>
          <p:nvPr>
            <p:ph type="sldNum" sz="quarter" idx="12"/>
          </p:nvPr>
        </p:nvSpPr>
        <p:spPr/>
        <p:txBody>
          <a:bodyPr/>
          <a:lstStyle/>
          <a:p>
            <a:fld id="{3D7EC059-EF26-4A73-BFD5-BA193E5123AA}" type="slidenum">
              <a:rPr lang="en-GB" smtClean="0"/>
              <a:t>‹#›</a:t>
            </a:fld>
            <a:endParaRPr lang="en-GB"/>
          </a:p>
        </p:txBody>
      </p:sp>
    </p:spTree>
    <p:extLst>
      <p:ext uri="{BB962C8B-B14F-4D97-AF65-F5344CB8AC3E}">
        <p14:creationId xmlns:p14="http://schemas.microsoft.com/office/powerpoint/2010/main" val="101790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8F3D77-2928-2D8C-77CD-5AE9D35F8A3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BBD1ABB-0464-A252-9089-4EC381810E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EA7BE8D-BD43-A9DA-04EA-7E9A10E25253}"/>
              </a:ext>
            </a:extLst>
          </p:cNvPr>
          <p:cNvSpPr>
            <a:spLocks noGrp="1"/>
          </p:cNvSpPr>
          <p:nvPr>
            <p:ph type="dt" sz="half" idx="10"/>
          </p:nvPr>
        </p:nvSpPr>
        <p:spPr/>
        <p:txBody>
          <a:bodyPr/>
          <a:lstStyle/>
          <a:p>
            <a:fld id="{6034CD62-1315-4F8B-BD6D-0AA2CFA278E1}" type="datetimeFigureOut">
              <a:rPr lang="en-GB" smtClean="0"/>
              <a:t>15/11/2024</a:t>
            </a:fld>
            <a:endParaRPr lang="en-GB"/>
          </a:p>
        </p:txBody>
      </p:sp>
      <p:sp>
        <p:nvSpPr>
          <p:cNvPr id="5" name="Footer Placeholder 4">
            <a:extLst>
              <a:ext uri="{FF2B5EF4-FFF2-40B4-BE49-F238E27FC236}">
                <a16:creationId xmlns:a16="http://schemas.microsoft.com/office/drawing/2014/main" id="{D0AA97B9-7A48-7041-0BFE-BF043C616D5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EE09DB5-73D0-BFF4-1275-5BEFF3384DBF}"/>
              </a:ext>
            </a:extLst>
          </p:cNvPr>
          <p:cNvSpPr>
            <a:spLocks noGrp="1"/>
          </p:cNvSpPr>
          <p:nvPr>
            <p:ph type="sldNum" sz="quarter" idx="12"/>
          </p:nvPr>
        </p:nvSpPr>
        <p:spPr/>
        <p:txBody>
          <a:bodyPr/>
          <a:lstStyle/>
          <a:p>
            <a:fld id="{3D7EC059-EF26-4A73-BFD5-BA193E5123AA}" type="slidenum">
              <a:rPr lang="en-GB" smtClean="0"/>
              <a:t>‹#›</a:t>
            </a:fld>
            <a:endParaRPr lang="en-GB"/>
          </a:p>
        </p:txBody>
      </p:sp>
    </p:spTree>
    <p:extLst>
      <p:ext uri="{BB962C8B-B14F-4D97-AF65-F5344CB8AC3E}">
        <p14:creationId xmlns:p14="http://schemas.microsoft.com/office/powerpoint/2010/main" val="2897818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3A552-03A6-B27C-4C13-A538C6B0BE0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B85AF1B-5E5A-81EA-254F-2A57DB67B2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70ADF00-1C86-BAE8-F5A8-2477600A3070}"/>
              </a:ext>
            </a:extLst>
          </p:cNvPr>
          <p:cNvSpPr>
            <a:spLocks noGrp="1"/>
          </p:cNvSpPr>
          <p:nvPr>
            <p:ph type="dt" sz="half" idx="10"/>
          </p:nvPr>
        </p:nvSpPr>
        <p:spPr/>
        <p:txBody>
          <a:bodyPr/>
          <a:lstStyle/>
          <a:p>
            <a:fld id="{6034CD62-1315-4F8B-BD6D-0AA2CFA278E1}" type="datetimeFigureOut">
              <a:rPr lang="en-GB" smtClean="0"/>
              <a:t>15/11/2024</a:t>
            </a:fld>
            <a:endParaRPr lang="en-GB"/>
          </a:p>
        </p:txBody>
      </p:sp>
      <p:sp>
        <p:nvSpPr>
          <p:cNvPr id="5" name="Footer Placeholder 4">
            <a:extLst>
              <a:ext uri="{FF2B5EF4-FFF2-40B4-BE49-F238E27FC236}">
                <a16:creationId xmlns:a16="http://schemas.microsoft.com/office/drawing/2014/main" id="{D075805E-C4A6-94A4-A652-D014BF4644A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65745B3-D49F-CBC8-6510-EC63DD230A19}"/>
              </a:ext>
            </a:extLst>
          </p:cNvPr>
          <p:cNvSpPr>
            <a:spLocks noGrp="1"/>
          </p:cNvSpPr>
          <p:nvPr>
            <p:ph type="sldNum" sz="quarter" idx="12"/>
          </p:nvPr>
        </p:nvSpPr>
        <p:spPr/>
        <p:txBody>
          <a:bodyPr/>
          <a:lstStyle/>
          <a:p>
            <a:fld id="{3D7EC059-EF26-4A73-BFD5-BA193E5123AA}" type="slidenum">
              <a:rPr lang="en-GB" smtClean="0"/>
              <a:t>‹#›</a:t>
            </a:fld>
            <a:endParaRPr lang="en-GB"/>
          </a:p>
        </p:txBody>
      </p:sp>
    </p:spTree>
    <p:extLst>
      <p:ext uri="{BB962C8B-B14F-4D97-AF65-F5344CB8AC3E}">
        <p14:creationId xmlns:p14="http://schemas.microsoft.com/office/powerpoint/2010/main" val="15523564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FAFE4-1854-0142-3ACB-CD4D4F8913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9245B7FB-363C-F5FA-EEA2-5A9CFF0422C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DDCFDC3-E6E8-411C-E90C-F7BC2AA48217}"/>
              </a:ext>
            </a:extLst>
          </p:cNvPr>
          <p:cNvSpPr>
            <a:spLocks noGrp="1"/>
          </p:cNvSpPr>
          <p:nvPr>
            <p:ph type="dt" sz="half" idx="10"/>
          </p:nvPr>
        </p:nvSpPr>
        <p:spPr/>
        <p:txBody>
          <a:bodyPr/>
          <a:lstStyle/>
          <a:p>
            <a:fld id="{6034CD62-1315-4F8B-BD6D-0AA2CFA278E1}" type="datetimeFigureOut">
              <a:rPr lang="en-GB" smtClean="0"/>
              <a:t>15/11/2024</a:t>
            </a:fld>
            <a:endParaRPr lang="en-GB"/>
          </a:p>
        </p:txBody>
      </p:sp>
      <p:sp>
        <p:nvSpPr>
          <p:cNvPr id="5" name="Footer Placeholder 4">
            <a:extLst>
              <a:ext uri="{FF2B5EF4-FFF2-40B4-BE49-F238E27FC236}">
                <a16:creationId xmlns:a16="http://schemas.microsoft.com/office/drawing/2014/main" id="{C9A82E28-FAD6-6713-3546-114D3B2F41A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0BB1517-C85A-DF14-6FF4-9EFEAC386A94}"/>
              </a:ext>
            </a:extLst>
          </p:cNvPr>
          <p:cNvSpPr>
            <a:spLocks noGrp="1"/>
          </p:cNvSpPr>
          <p:nvPr>
            <p:ph type="sldNum" sz="quarter" idx="12"/>
          </p:nvPr>
        </p:nvSpPr>
        <p:spPr/>
        <p:txBody>
          <a:bodyPr/>
          <a:lstStyle/>
          <a:p>
            <a:fld id="{3D7EC059-EF26-4A73-BFD5-BA193E5123AA}" type="slidenum">
              <a:rPr lang="en-GB" smtClean="0"/>
              <a:t>‹#›</a:t>
            </a:fld>
            <a:endParaRPr lang="en-GB"/>
          </a:p>
        </p:txBody>
      </p:sp>
    </p:spTree>
    <p:extLst>
      <p:ext uri="{BB962C8B-B14F-4D97-AF65-F5344CB8AC3E}">
        <p14:creationId xmlns:p14="http://schemas.microsoft.com/office/powerpoint/2010/main" val="1113438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199FD-5AB5-B558-E2B4-CBA5A519B67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4A70D7D-9FF3-0DC4-2769-DA27EA688AD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75A898D-5C6D-E455-BB84-24A1A322B76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D84A39C-0BC8-4C60-0F7D-91C06C63A135}"/>
              </a:ext>
            </a:extLst>
          </p:cNvPr>
          <p:cNvSpPr>
            <a:spLocks noGrp="1"/>
          </p:cNvSpPr>
          <p:nvPr>
            <p:ph type="dt" sz="half" idx="10"/>
          </p:nvPr>
        </p:nvSpPr>
        <p:spPr/>
        <p:txBody>
          <a:bodyPr/>
          <a:lstStyle/>
          <a:p>
            <a:fld id="{6034CD62-1315-4F8B-BD6D-0AA2CFA278E1}" type="datetimeFigureOut">
              <a:rPr lang="en-GB" smtClean="0"/>
              <a:t>15/11/2024</a:t>
            </a:fld>
            <a:endParaRPr lang="en-GB"/>
          </a:p>
        </p:txBody>
      </p:sp>
      <p:sp>
        <p:nvSpPr>
          <p:cNvPr id="6" name="Footer Placeholder 5">
            <a:extLst>
              <a:ext uri="{FF2B5EF4-FFF2-40B4-BE49-F238E27FC236}">
                <a16:creationId xmlns:a16="http://schemas.microsoft.com/office/drawing/2014/main" id="{0EC4365C-2D73-AAE7-57DF-97C9AA0E0B4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B6543AF-3598-4FCF-872A-5E41700CE2E2}"/>
              </a:ext>
            </a:extLst>
          </p:cNvPr>
          <p:cNvSpPr>
            <a:spLocks noGrp="1"/>
          </p:cNvSpPr>
          <p:nvPr>
            <p:ph type="sldNum" sz="quarter" idx="12"/>
          </p:nvPr>
        </p:nvSpPr>
        <p:spPr/>
        <p:txBody>
          <a:bodyPr/>
          <a:lstStyle/>
          <a:p>
            <a:fld id="{3D7EC059-EF26-4A73-BFD5-BA193E5123AA}" type="slidenum">
              <a:rPr lang="en-GB" smtClean="0"/>
              <a:t>‹#›</a:t>
            </a:fld>
            <a:endParaRPr lang="en-GB"/>
          </a:p>
        </p:txBody>
      </p:sp>
    </p:spTree>
    <p:extLst>
      <p:ext uri="{BB962C8B-B14F-4D97-AF65-F5344CB8AC3E}">
        <p14:creationId xmlns:p14="http://schemas.microsoft.com/office/powerpoint/2010/main" val="42600495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7E5EB-BBA0-C2AF-F7D4-9CA8E956E20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225A116-FD18-C06F-B16C-27ABDBC146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66BEF58-1CCE-3F61-5942-97E079E46BB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3478A9A-F1AD-9EFF-3645-DC1327638B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1082381-2332-E6C6-54AE-88BE921755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82F73AF-C975-3208-B089-2E3C930EFC71}"/>
              </a:ext>
            </a:extLst>
          </p:cNvPr>
          <p:cNvSpPr>
            <a:spLocks noGrp="1"/>
          </p:cNvSpPr>
          <p:nvPr>
            <p:ph type="dt" sz="half" idx="10"/>
          </p:nvPr>
        </p:nvSpPr>
        <p:spPr/>
        <p:txBody>
          <a:bodyPr/>
          <a:lstStyle/>
          <a:p>
            <a:fld id="{6034CD62-1315-4F8B-BD6D-0AA2CFA278E1}" type="datetimeFigureOut">
              <a:rPr lang="en-GB" smtClean="0"/>
              <a:t>15/11/2024</a:t>
            </a:fld>
            <a:endParaRPr lang="en-GB"/>
          </a:p>
        </p:txBody>
      </p:sp>
      <p:sp>
        <p:nvSpPr>
          <p:cNvPr id="8" name="Footer Placeholder 7">
            <a:extLst>
              <a:ext uri="{FF2B5EF4-FFF2-40B4-BE49-F238E27FC236}">
                <a16:creationId xmlns:a16="http://schemas.microsoft.com/office/drawing/2014/main" id="{55D7E807-B090-A33A-FEEC-4D5BFA24F20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C0EDEA9-DD6F-5B28-5151-50C18BB86F67}"/>
              </a:ext>
            </a:extLst>
          </p:cNvPr>
          <p:cNvSpPr>
            <a:spLocks noGrp="1"/>
          </p:cNvSpPr>
          <p:nvPr>
            <p:ph type="sldNum" sz="quarter" idx="12"/>
          </p:nvPr>
        </p:nvSpPr>
        <p:spPr/>
        <p:txBody>
          <a:bodyPr/>
          <a:lstStyle/>
          <a:p>
            <a:fld id="{3D7EC059-EF26-4A73-BFD5-BA193E5123AA}" type="slidenum">
              <a:rPr lang="en-GB" smtClean="0"/>
              <a:t>‹#›</a:t>
            </a:fld>
            <a:endParaRPr lang="en-GB"/>
          </a:p>
        </p:txBody>
      </p:sp>
    </p:spTree>
    <p:extLst>
      <p:ext uri="{BB962C8B-B14F-4D97-AF65-F5344CB8AC3E}">
        <p14:creationId xmlns:p14="http://schemas.microsoft.com/office/powerpoint/2010/main" val="27145099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F5EA7-C661-1739-67D4-72519EDC035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3C74226-E5DD-88D3-CD58-4CE97EC2725D}"/>
              </a:ext>
            </a:extLst>
          </p:cNvPr>
          <p:cNvSpPr>
            <a:spLocks noGrp="1"/>
          </p:cNvSpPr>
          <p:nvPr>
            <p:ph type="dt" sz="half" idx="10"/>
          </p:nvPr>
        </p:nvSpPr>
        <p:spPr/>
        <p:txBody>
          <a:bodyPr/>
          <a:lstStyle/>
          <a:p>
            <a:fld id="{6034CD62-1315-4F8B-BD6D-0AA2CFA278E1}" type="datetimeFigureOut">
              <a:rPr lang="en-GB" smtClean="0"/>
              <a:t>15/11/2024</a:t>
            </a:fld>
            <a:endParaRPr lang="en-GB"/>
          </a:p>
        </p:txBody>
      </p:sp>
      <p:sp>
        <p:nvSpPr>
          <p:cNvPr id="4" name="Footer Placeholder 3">
            <a:extLst>
              <a:ext uri="{FF2B5EF4-FFF2-40B4-BE49-F238E27FC236}">
                <a16:creationId xmlns:a16="http://schemas.microsoft.com/office/drawing/2014/main" id="{8F558ADB-BF1F-2A47-4D39-834795819FD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BDA9DEE3-A0FF-1144-2FE9-636102BAC5B9}"/>
              </a:ext>
            </a:extLst>
          </p:cNvPr>
          <p:cNvSpPr>
            <a:spLocks noGrp="1"/>
          </p:cNvSpPr>
          <p:nvPr>
            <p:ph type="sldNum" sz="quarter" idx="12"/>
          </p:nvPr>
        </p:nvSpPr>
        <p:spPr/>
        <p:txBody>
          <a:bodyPr/>
          <a:lstStyle/>
          <a:p>
            <a:fld id="{3D7EC059-EF26-4A73-BFD5-BA193E5123AA}" type="slidenum">
              <a:rPr lang="en-GB" smtClean="0"/>
              <a:t>‹#›</a:t>
            </a:fld>
            <a:endParaRPr lang="en-GB"/>
          </a:p>
        </p:txBody>
      </p:sp>
    </p:spTree>
    <p:extLst>
      <p:ext uri="{BB962C8B-B14F-4D97-AF65-F5344CB8AC3E}">
        <p14:creationId xmlns:p14="http://schemas.microsoft.com/office/powerpoint/2010/main" val="41888498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A3353E-AE3F-9B58-BA14-60D8FE2F102F}"/>
              </a:ext>
            </a:extLst>
          </p:cNvPr>
          <p:cNvSpPr>
            <a:spLocks noGrp="1"/>
          </p:cNvSpPr>
          <p:nvPr>
            <p:ph type="dt" sz="half" idx="10"/>
          </p:nvPr>
        </p:nvSpPr>
        <p:spPr/>
        <p:txBody>
          <a:bodyPr/>
          <a:lstStyle/>
          <a:p>
            <a:fld id="{6034CD62-1315-4F8B-BD6D-0AA2CFA278E1}" type="datetimeFigureOut">
              <a:rPr lang="en-GB" smtClean="0"/>
              <a:t>15/11/2024</a:t>
            </a:fld>
            <a:endParaRPr lang="en-GB"/>
          </a:p>
        </p:txBody>
      </p:sp>
      <p:sp>
        <p:nvSpPr>
          <p:cNvPr id="3" name="Footer Placeholder 2">
            <a:extLst>
              <a:ext uri="{FF2B5EF4-FFF2-40B4-BE49-F238E27FC236}">
                <a16:creationId xmlns:a16="http://schemas.microsoft.com/office/drawing/2014/main" id="{076F37D0-A04C-6257-8EFE-0331CBD3135D}"/>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58C2CC4-5089-1878-516A-8B0B540A68E9}"/>
              </a:ext>
            </a:extLst>
          </p:cNvPr>
          <p:cNvSpPr>
            <a:spLocks noGrp="1"/>
          </p:cNvSpPr>
          <p:nvPr>
            <p:ph type="sldNum" sz="quarter" idx="12"/>
          </p:nvPr>
        </p:nvSpPr>
        <p:spPr/>
        <p:txBody>
          <a:bodyPr/>
          <a:lstStyle/>
          <a:p>
            <a:fld id="{3D7EC059-EF26-4A73-BFD5-BA193E5123AA}" type="slidenum">
              <a:rPr lang="en-GB" smtClean="0"/>
              <a:t>‹#›</a:t>
            </a:fld>
            <a:endParaRPr lang="en-GB"/>
          </a:p>
        </p:txBody>
      </p:sp>
    </p:spTree>
    <p:extLst>
      <p:ext uri="{BB962C8B-B14F-4D97-AF65-F5344CB8AC3E}">
        <p14:creationId xmlns:p14="http://schemas.microsoft.com/office/powerpoint/2010/main" val="3035212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592BD-E8EC-3B7D-8D89-8D216069FE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BB4CA7D-2D71-B3F5-4849-FCAEE17DB8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E2320EA-AEBC-FFBE-4886-2B0BCA3BCA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31669B-9B89-5B36-B5C4-C5E6DF448B73}"/>
              </a:ext>
            </a:extLst>
          </p:cNvPr>
          <p:cNvSpPr>
            <a:spLocks noGrp="1"/>
          </p:cNvSpPr>
          <p:nvPr>
            <p:ph type="dt" sz="half" idx="10"/>
          </p:nvPr>
        </p:nvSpPr>
        <p:spPr/>
        <p:txBody>
          <a:bodyPr/>
          <a:lstStyle/>
          <a:p>
            <a:fld id="{6034CD62-1315-4F8B-BD6D-0AA2CFA278E1}" type="datetimeFigureOut">
              <a:rPr lang="en-GB" smtClean="0"/>
              <a:t>15/11/2024</a:t>
            </a:fld>
            <a:endParaRPr lang="en-GB"/>
          </a:p>
        </p:txBody>
      </p:sp>
      <p:sp>
        <p:nvSpPr>
          <p:cNvPr id="6" name="Footer Placeholder 5">
            <a:extLst>
              <a:ext uri="{FF2B5EF4-FFF2-40B4-BE49-F238E27FC236}">
                <a16:creationId xmlns:a16="http://schemas.microsoft.com/office/drawing/2014/main" id="{DB46DFEB-2113-7E6A-EAA9-17D1345EB79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B21A610-874D-83E9-B98F-82ED82C133FB}"/>
              </a:ext>
            </a:extLst>
          </p:cNvPr>
          <p:cNvSpPr>
            <a:spLocks noGrp="1"/>
          </p:cNvSpPr>
          <p:nvPr>
            <p:ph type="sldNum" sz="quarter" idx="12"/>
          </p:nvPr>
        </p:nvSpPr>
        <p:spPr/>
        <p:txBody>
          <a:bodyPr/>
          <a:lstStyle/>
          <a:p>
            <a:fld id="{3D7EC059-EF26-4A73-BFD5-BA193E5123AA}" type="slidenum">
              <a:rPr lang="en-GB" smtClean="0"/>
              <a:t>‹#›</a:t>
            </a:fld>
            <a:endParaRPr lang="en-GB"/>
          </a:p>
        </p:txBody>
      </p:sp>
    </p:spTree>
    <p:extLst>
      <p:ext uri="{BB962C8B-B14F-4D97-AF65-F5344CB8AC3E}">
        <p14:creationId xmlns:p14="http://schemas.microsoft.com/office/powerpoint/2010/main" val="1559383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F6A6-69D4-47B0-E4B6-D3ADB57C50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42BD506-2CBD-F45D-60DD-D7F62AD3F3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4ABAEF8-C962-88C6-814E-A9DF313A83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517B96-1852-2FE9-2FAA-FFB41CED0C1E}"/>
              </a:ext>
            </a:extLst>
          </p:cNvPr>
          <p:cNvSpPr>
            <a:spLocks noGrp="1"/>
          </p:cNvSpPr>
          <p:nvPr>
            <p:ph type="dt" sz="half" idx="10"/>
          </p:nvPr>
        </p:nvSpPr>
        <p:spPr/>
        <p:txBody>
          <a:bodyPr/>
          <a:lstStyle/>
          <a:p>
            <a:fld id="{6034CD62-1315-4F8B-BD6D-0AA2CFA278E1}" type="datetimeFigureOut">
              <a:rPr lang="en-GB" smtClean="0"/>
              <a:t>15/11/2024</a:t>
            </a:fld>
            <a:endParaRPr lang="en-GB"/>
          </a:p>
        </p:txBody>
      </p:sp>
      <p:sp>
        <p:nvSpPr>
          <p:cNvPr id="6" name="Footer Placeholder 5">
            <a:extLst>
              <a:ext uri="{FF2B5EF4-FFF2-40B4-BE49-F238E27FC236}">
                <a16:creationId xmlns:a16="http://schemas.microsoft.com/office/drawing/2014/main" id="{4CAFF97C-9057-142C-43C9-A9CEDE6D886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F538F07-D157-D99F-42C8-2160314FB502}"/>
              </a:ext>
            </a:extLst>
          </p:cNvPr>
          <p:cNvSpPr>
            <a:spLocks noGrp="1"/>
          </p:cNvSpPr>
          <p:nvPr>
            <p:ph type="sldNum" sz="quarter" idx="12"/>
          </p:nvPr>
        </p:nvSpPr>
        <p:spPr/>
        <p:txBody>
          <a:bodyPr/>
          <a:lstStyle/>
          <a:p>
            <a:fld id="{3D7EC059-EF26-4A73-BFD5-BA193E5123AA}" type="slidenum">
              <a:rPr lang="en-GB" smtClean="0"/>
              <a:t>‹#›</a:t>
            </a:fld>
            <a:endParaRPr lang="en-GB"/>
          </a:p>
        </p:txBody>
      </p:sp>
    </p:spTree>
    <p:extLst>
      <p:ext uri="{BB962C8B-B14F-4D97-AF65-F5344CB8AC3E}">
        <p14:creationId xmlns:p14="http://schemas.microsoft.com/office/powerpoint/2010/main" val="1499145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24B12-0CFA-1ABF-CB57-CD66F2C7C2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6968EAE-1DBE-2B5D-6E95-4B615AD199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BA850A2-4A0C-3BE9-F9A9-B75AAFA4F6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034CD62-1315-4F8B-BD6D-0AA2CFA278E1}" type="datetimeFigureOut">
              <a:rPr lang="en-GB" smtClean="0"/>
              <a:t>15/11/2024</a:t>
            </a:fld>
            <a:endParaRPr lang="en-GB"/>
          </a:p>
        </p:txBody>
      </p:sp>
      <p:sp>
        <p:nvSpPr>
          <p:cNvPr id="5" name="Footer Placeholder 4">
            <a:extLst>
              <a:ext uri="{FF2B5EF4-FFF2-40B4-BE49-F238E27FC236}">
                <a16:creationId xmlns:a16="http://schemas.microsoft.com/office/drawing/2014/main" id="{AED8EAEF-37D7-A5A0-FF8A-C400D89B8C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C5F34223-4146-35C9-0F2A-D49B722DDE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D7EC059-EF26-4A73-BFD5-BA193E5123AA}" type="slidenum">
              <a:rPr lang="en-GB" smtClean="0"/>
              <a:t>‹#›</a:t>
            </a:fld>
            <a:endParaRPr lang="en-GB"/>
          </a:p>
        </p:txBody>
      </p:sp>
    </p:spTree>
    <p:extLst>
      <p:ext uri="{BB962C8B-B14F-4D97-AF65-F5344CB8AC3E}">
        <p14:creationId xmlns:p14="http://schemas.microsoft.com/office/powerpoint/2010/main" val="962061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hyperlink" Target="https://www.datacarpentry.org/socialsci-workshop/data" TargetMode="Externa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hyperlink" Target="https://ndownloader.figshare.com/files/11502824"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8" Type="http://schemas.openxmlformats.org/officeDocument/2006/relationships/hyperlink" Target="https://datacarpentry.org/spreadsheets-socialsci/02-common-mistakes.html#units" TargetMode="External"/><Relationship Id="rId13" Type="http://schemas.openxmlformats.org/officeDocument/2006/relationships/image" Target="../media/image13.png"/><Relationship Id="rId3" Type="http://schemas.openxmlformats.org/officeDocument/2006/relationships/hyperlink" Target="https://datacarpentry.org/spreadsheets-socialsci/02-common-mistakes.html#tabs" TargetMode="External"/><Relationship Id="rId7" Type="http://schemas.openxmlformats.org/officeDocument/2006/relationships/hyperlink" Target="https://datacarpentry.org/spreadsheets-socialsci/02-common-mistakes.html#formatting-pretty" TargetMode="External"/><Relationship Id="rId12" Type="http://schemas.openxmlformats.org/officeDocument/2006/relationships/image" Target="../media/image22.jpeg"/><Relationship Id="rId2" Type="http://schemas.openxmlformats.org/officeDocument/2006/relationships/hyperlink" Target="https://datacarpentry.org/spreadsheets-socialsci/02-common-mistakes.html#tables" TargetMode="External"/><Relationship Id="rId1" Type="http://schemas.openxmlformats.org/officeDocument/2006/relationships/slideLayout" Target="../slideLayouts/slideLayout2.xml"/><Relationship Id="rId6" Type="http://schemas.openxmlformats.org/officeDocument/2006/relationships/hyperlink" Target="https://datacarpentry.org/spreadsheets-socialsci/02-common-mistakes.html#formatting" TargetMode="External"/><Relationship Id="rId11" Type="http://schemas.openxmlformats.org/officeDocument/2006/relationships/hyperlink" Target="https://datacarpentry.org/spreadsheets-socialsci/02-common-mistakes.html#special" TargetMode="External"/><Relationship Id="rId5" Type="http://schemas.openxmlformats.org/officeDocument/2006/relationships/hyperlink" Target="https://datacarpentry.org/spreadsheets-socialsci/02-common-mistakes.html#null" TargetMode="External"/><Relationship Id="rId10" Type="http://schemas.openxmlformats.org/officeDocument/2006/relationships/hyperlink" Target="https://datacarpentry.org/spreadsheets-socialsci/02-common-mistakes.html#field-name" TargetMode="External"/><Relationship Id="rId4" Type="http://schemas.openxmlformats.org/officeDocument/2006/relationships/hyperlink" Target="https://datacarpentry.org/spreadsheets-socialsci/02-common-mistakes.html#zeros" TargetMode="External"/><Relationship Id="rId9" Type="http://schemas.openxmlformats.org/officeDocument/2006/relationships/hyperlink" Target="https://datacarpentry.org/spreadsheets-socialsci/02-common-mistakes.html#info"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ndownloader.figshare.com/files/11492171"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hyperlink" Target="https://datacarpentry.org/spreadsheets-socialsci/02-common-mistakes.html#formatting-pretty" TargetMode="External"/><Relationship Id="rId13" Type="http://schemas.openxmlformats.org/officeDocument/2006/relationships/image" Target="../media/image13.png"/><Relationship Id="rId3" Type="http://schemas.openxmlformats.org/officeDocument/2006/relationships/hyperlink" Target="https://datacarpentry.org/spreadsheets-socialsci/02-common-mistakes.html#tables" TargetMode="External"/><Relationship Id="rId7" Type="http://schemas.openxmlformats.org/officeDocument/2006/relationships/hyperlink" Target="https://datacarpentry.org/spreadsheets-socialsci/02-common-mistakes.html#formatting" TargetMode="External"/><Relationship Id="rId12" Type="http://schemas.openxmlformats.org/officeDocument/2006/relationships/hyperlink" Target="https://datacarpentry.org/spreadsheets-socialsci/02-common-mistakes.html#special"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datacarpentry.org/spreadsheets-socialsci/02-common-mistakes.html#null" TargetMode="External"/><Relationship Id="rId11" Type="http://schemas.openxmlformats.org/officeDocument/2006/relationships/hyperlink" Target="https://datacarpentry.org/spreadsheets-socialsci/02-common-mistakes.html#field-name" TargetMode="External"/><Relationship Id="rId5" Type="http://schemas.openxmlformats.org/officeDocument/2006/relationships/hyperlink" Target="https://datacarpentry.org/spreadsheets-socialsci/02-common-mistakes.html#zeros" TargetMode="External"/><Relationship Id="rId10" Type="http://schemas.openxmlformats.org/officeDocument/2006/relationships/hyperlink" Target="https://datacarpentry.org/spreadsheets-socialsci/02-common-mistakes.html#info" TargetMode="External"/><Relationship Id="rId4" Type="http://schemas.openxmlformats.org/officeDocument/2006/relationships/hyperlink" Target="https://datacarpentry.org/spreadsheets-socialsci/02-common-mistakes.html#tabs" TargetMode="External"/><Relationship Id="rId9" Type="http://schemas.openxmlformats.org/officeDocument/2006/relationships/hyperlink" Target="https://datacarpentry.org/spreadsheets-socialsci/02-common-mistakes.html#units"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datapub.cdlib.org/2014/04/10/abandon-all-hope-ye-who-enter-dates-in-excel/" TargetMode="External"/><Relationship Id="rId2" Type="http://schemas.openxmlformats.org/officeDocument/2006/relationships/hyperlink" Target="https://support.microsoft.com/en-us/help/214330/differences-between-the-1900-and-the-1904-date-system-in-excel"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s://ndownloader.figshare.com/files/11502827"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hyperlink" Target="https://eur02.safelinks.protection.outlook.com/?url=https%3A%2F%2Fdcs-training.github.io%2F2024-11-18-CDCS-Carpentry-Social-Sciences%2F&amp;data=05%7C02%7C%7C38176e2a8c8d4567c05108dd04cecf25%7C2e9f06b016694589878910a06934dc61%7C0%7C0%7C638672008476922416%7CUnknown%7CTWFpbGZsb3d8eyJFbXB0eU1hcGkiOnRydWUsIlYiOiIwLjAuMDAwMCIsIlAiOiJXaW4zMiIsIkFOIjoiTWFpbCIsIldUIjoyfQ%3D%3D%7C0%7C%7C%7C&amp;sdata=5N9IgvBBzpb3jXkvMOnJzboSbB%2BLXOaY%2B10Hf9FmrH8%3D&amp;reserved=0" TargetMode="External"/><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3.xml.rels><?xml version="1.0" encoding="UTF-8" standalone="yes"?>
<Relationships xmlns="http://schemas.openxmlformats.org/package/2006/relationships"><Relationship Id="rId3" Type="http://schemas.openxmlformats.org/officeDocument/2006/relationships/hyperlink" Target="https://support.office.com/en-us/article/Apply-data-validation-to-cells-29FECBCC-D1B9-42C1-9D76-EFF3CE5F7249"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5.xml.rels><?xml version="1.0" encoding="UTF-8" standalone="yes"?>
<Relationships xmlns="http://schemas.openxmlformats.org/package/2006/relationships"><Relationship Id="rId2" Type="http://schemas.openxmlformats.org/officeDocument/2006/relationships/hyperlink" Target="https://ndownloader.figshare.com/files/11492171"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5.png"/><Relationship Id="rId7" Type="http://schemas.openxmlformats.org/officeDocument/2006/relationships/image" Target="../media/image49.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4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www.datacarpentry.org/spreadsheet-ecology-lesson/discuss/" TargetMode="External"/><Relationship Id="rId2" Type="http://schemas.openxmlformats.org/officeDocument/2006/relationships/hyperlink" Target="https://www.libreoffice.org/download/download/"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6.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hyperlink" Target="https://datacolada.org/109"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https://www.bbc.co.uk/news/technology-54423988"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B9CC9E-D114-43C4-B396-D85E558146A4}"/>
              </a:ext>
            </a:extLst>
          </p:cNvPr>
          <p:cNvSpPr>
            <a:spLocks noGrp="1"/>
          </p:cNvSpPr>
          <p:nvPr>
            <p:ph type="ctrTitle"/>
          </p:nvPr>
        </p:nvSpPr>
        <p:spPr/>
        <p:txBody>
          <a:bodyPr/>
          <a:lstStyle/>
          <a:p>
            <a:endParaRPr lang="en-GB"/>
          </a:p>
        </p:txBody>
      </p:sp>
      <p:pic>
        <p:nvPicPr>
          <p:cNvPr id="8" name="Picture 7">
            <a:extLst>
              <a:ext uri="{FF2B5EF4-FFF2-40B4-BE49-F238E27FC236}">
                <a16:creationId xmlns:a16="http://schemas.microsoft.com/office/drawing/2014/main" id="{7DAE8CAB-FB99-4C4D-896F-1874E71D17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 y="0"/>
            <a:ext cx="12190476" cy="6857143"/>
          </a:xfrm>
          <a:prstGeom prst="rect">
            <a:avLst/>
          </a:prstGeom>
        </p:spPr>
      </p:pic>
    </p:spTree>
    <p:extLst>
      <p:ext uri="{BB962C8B-B14F-4D97-AF65-F5344CB8AC3E}">
        <p14:creationId xmlns:p14="http://schemas.microsoft.com/office/powerpoint/2010/main" val="11975629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0009" y="786803"/>
            <a:ext cx="10515600" cy="1010099"/>
          </a:xfrm>
        </p:spPr>
        <p:txBody>
          <a:bodyPr>
            <a:normAutofit/>
          </a:bodyPr>
          <a:lstStyle/>
          <a:p>
            <a:r>
              <a:rPr lang="en-GB" sz="3200" u="sng" dirty="0">
                <a:latin typeface="Source Sans Pro" panose="020B0503030403020204" pitchFamily="34" charset="0"/>
                <a:ea typeface="Source Sans Pro" panose="020B0503030403020204" pitchFamily="34" charset="0"/>
              </a:rPr>
              <a:t>What you will </a:t>
            </a:r>
            <a:r>
              <a:rPr lang="en-GB" sz="3200" b="1" i="1" u="sng" dirty="0">
                <a:latin typeface="Source Sans Pro" panose="020B0503030403020204" pitchFamily="34" charset="0"/>
                <a:ea typeface="Source Sans Pro" panose="020B0503030403020204" pitchFamily="34" charset="0"/>
              </a:rPr>
              <a:t>not</a:t>
            </a:r>
            <a:r>
              <a:rPr lang="en-GB" sz="3200" u="sng" dirty="0">
                <a:latin typeface="Source Sans Pro" panose="020B0503030403020204" pitchFamily="34" charset="0"/>
                <a:ea typeface="Source Sans Pro" panose="020B0503030403020204" pitchFamily="34" charset="0"/>
              </a:rPr>
              <a:t> Learn Today</a:t>
            </a:r>
          </a:p>
        </p:txBody>
      </p:sp>
      <p:sp>
        <p:nvSpPr>
          <p:cNvPr id="3" name="Content Placeholder 2"/>
          <p:cNvSpPr>
            <a:spLocks noGrp="1"/>
          </p:cNvSpPr>
          <p:nvPr>
            <p:ph idx="1"/>
          </p:nvPr>
        </p:nvSpPr>
        <p:spPr>
          <a:xfrm>
            <a:off x="223925" y="1633054"/>
            <a:ext cx="11744149" cy="1549972"/>
          </a:xfrm>
        </p:spPr>
        <p:txBody>
          <a:bodyPr>
            <a:normAutofit/>
          </a:bodyPr>
          <a:lstStyle/>
          <a:p>
            <a:r>
              <a:rPr lang="en-GB" sz="2000" b="1" dirty="0">
                <a:latin typeface="Source Sans Pro" panose="020B0503030403020204" pitchFamily="34" charset="0"/>
                <a:ea typeface="Source Sans Pro" panose="020B0503030403020204" pitchFamily="34" charset="0"/>
              </a:rPr>
              <a:t>Not learn </a:t>
            </a:r>
            <a:r>
              <a:rPr lang="en-GB" sz="2000" dirty="0">
                <a:latin typeface="Source Sans Pro" panose="020B0503030403020204" pitchFamily="34" charset="0"/>
                <a:ea typeface="Source Sans Pro" panose="020B0503030403020204" pitchFamily="34" charset="0"/>
              </a:rPr>
              <a:t>how to do </a:t>
            </a:r>
            <a:r>
              <a:rPr lang="en-GB" sz="2000" b="1" i="1" dirty="0">
                <a:latin typeface="Source Sans Pro" panose="020B0503030403020204" pitchFamily="34" charset="0"/>
                <a:ea typeface="Source Sans Pro" panose="020B0503030403020204" pitchFamily="34" charset="0"/>
              </a:rPr>
              <a:t>statistics and data analysis</a:t>
            </a:r>
            <a:r>
              <a:rPr lang="en-GB" sz="2000" dirty="0">
                <a:latin typeface="Source Sans Pro" panose="020B0503030403020204" pitchFamily="34" charset="0"/>
                <a:ea typeface="Source Sans Pro" panose="020B0503030403020204" pitchFamily="34" charset="0"/>
              </a:rPr>
              <a:t> in a spreadsheet.</a:t>
            </a:r>
          </a:p>
          <a:p>
            <a:r>
              <a:rPr lang="en-GB" sz="2000" b="1" dirty="0">
                <a:latin typeface="Source Sans Pro" panose="020B0503030403020204" pitchFamily="34" charset="0"/>
                <a:ea typeface="Source Sans Pro" panose="020B0503030403020204" pitchFamily="34" charset="0"/>
              </a:rPr>
              <a:t>Not learn </a:t>
            </a:r>
            <a:r>
              <a:rPr lang="en-GB" sz="2000" dirty="0">
                <a:latin typeface="Source Sans Pro" panose="020B0503030403020204" pitchFamily="34" charset="0"/>
                <a:ea typeface="Source Sans Pro" panose="020B0503030403020204" pitchFamily="34" charset="0"/>
              </a:rPr>
              <a:t>how to do </a:t>
            </a:r>
            <a:r>
              <a:rPr lang="en-GB" sz="2000" b="1" i="1" dirty="0">
                <a:latin typeface="Source Sans Pro" panose="020B0503030403020204" pitchFamily="34" charset="0"/>
                <a:ea typeface="Source Sans Pro" panose="020B0503030403020204" pitchFamily="34" charset="0"/>
              </a:rPr>
              <a:t>plot</a:t>
            </a:r>
            <a:r>
              <a:rPr lang="en-GB" sz="2000" dirty="0">
                <a:latin typeface="Source Sans Pro" panose="020B0503030403020204" pitchFamily="34" charset="0"/>
                <a:ea typeface="Source Sans Pro" panose="020B0503030403020204" pitchFamily="34" charset="0"/>
              </a:rPr>
              <a:t> in a spreadsheet (do your scheming elsewhere).</a:t>
            </a:r>
          </a:p>
          <a:p>
            <a:r>
              <a:rPr lang="en-GB" sz="2000" b="1" dirty="0">
                <a:latin typeface="Source Sans Pro" panose="020B0503030403020204" pitchFamily="34" charset="0"/>
                <a:ea typeface="Source Sans Pro" panose="020B0503030403020204" pitchFamily="34" charset="0"/>
              </a:rPr>
              <a:t>Not learn </a:t>
            </a:r>
            <a:r>
              <a:rPr lang="en-GB" sz="2000" dirty="0">
                <a:latin typeface="Source Sans Pro" panose="020B0503030403020204" pitchFamily="34" charset="0"/>
                <a:ea typeface="Source Sans Pro" panose="020B0503030403020204" pitchFamily="34" charset="0"/>
              </a:rPr>
              <a:t>how to </a:t>
            </a:r>
            <a:r>
              <a:rPr lang="en-GB" sz="2000" b="1" i="1" dirty="0">
                <a:latin typeface="Source Sans Pro" panose="020B0503030403020204" pitchFamily="34" charset="0"/>
                <a:ea typeface="Source Sans Pro" panose="020B0503030403020204" pitchFamily="34" charset="0"/>
              </a:rPr>
              <a:t>write code</a:t>
            </a:r>
            <a:r>
              <a:rPr lang="en-GB" sz="2000" dirty="0">
                <a:latin typeface="Source Sans Pro" panose="020B0503030403020204" pitchFamily="34" charset="0"/>
                <a:ea typeface="Source Sans Pro" panose="020B0503030403020204" pitchFamily="34" charset="0"/>
              </a:rPr>
              <a:t> in spreadsheet programs.</a:t>
            </a:r>
          </a:p>
          <a:p>
            <a:endParaRPr lang="en-GB" sz="2400" dirty="0">
              <a:latin typeface="Source Sans Pro" panose="020B0503030403020204" pitchFamily="34" charset="0"/>
              <a:ea typeface="Source Sans Pro" panose="020B0503030403020204" pitchFamily="34" charset="0"/>
            </a:endParaRPr>
          </a:p>
        </p:txBody>
      </p:sp>
      <p:sp>
        <p:nvSpPr>
          <p:cNvPr id="6" name="TextBox 5"/>
          <p:cNvSpPr txBox="1"/>
          <p:nvPr/>
        </p:nvSpPr>
        <p:spPr>
          <a:xfrm>
            <a:off x="0" y="103515"/>
            <a:ext cx="12192000" cy="523220"/>
          </a:xfrm>
          <a:prstGeom prst="rect">
            <a:avLst/>
          </a:prstGeom>
          <a:solidFill>
            <a:srgbClr val="7030A0">
              <a:alpha val="69804"/>
            </a:srgbClr>
          </a:solidFill>
        </p:spPr>
        <p:txBody>
          <a:bodyPr wrap="square" rtlCol="0">
            <a:spAutoFit/>
          </a:bodyPr>
          <a:lstStyle/>
          <a:p>
            <a:pPr algn="r"/>
            <a:r>
              <a:rPr lang="en-GB" sz="2800" dirty="0"/>
              <a:t>1. Introduction</a:t>
            </a:r>
          </a:p>
        </p:txBody>
      </p:sp>
      <p:sp>
        <p:nvSpPr>
          <p:cNvPr id="7" name="TextBox 6">
            <a:extLst>
              <a:ext uri="{FF2B5EF4-FFF2-40B4-BE49-F238E27FC236}">
                <a16:creationId xmlns:a16="http://schemas.microsoft.com/office/drawing/2014/main" id="{0FD8D172-9BDB-68E6-1154-FD568E14529C}"/>
              </a:ext>
            </a:extLst>
          </p:cNvPr>
          <p:cNvSpPr txBox="1"/>
          <p:nvPr/>
        </p:nvSpPr>
        <p:spPr>
          <a:xfrm>
            <a:off x="260008" y="3578207"/>
            <a:ext cx="11531498" cy="2123658"/>
          </a:xfrm>
          <a:prstGeom prst="rect">
            <a:avLst/>
          </a:prstGeom>
          <a:noFill/>
        </p:spPr>
        <p:txBody>
          <a:bodyPr wrap="square" rtlCol="0">
            <a:spAutoFit/>
          </a:bodyPr>
          <a:lstStyle/>
          <a:p>
            <a:r>
              <a:rPr lang="en-GB" sz="3200" u="sng" dirty="0">
                <a:latin typeface="Source Sans Pro" panose="020B0503030403020204" pitchFamily="34" charset="0"/>
                <a:ea typeface="Source Sans Pro" panose="020B0503030403020204" pitchFamily="34" charset="0"/>
              </a:rPr>
              <a:t>Instead, we </a:t>
            </a:r>
            <a:r>
              <a:rPr lang="en-GB" sz="3200" b="1" i="1" u="sng" dirty="0">
                <a:latin typeface="Source Sans Pro" panose="020B0503030403020204" pitchFamily="34" charset="0"/>
                <a:ea typeface="Source Sans Pro" panose="020B0503030403020204" pitchFamily="34" charset="0"/>
              </a:rPr>
              <a:t>will</a:t>
            </a:r>
            <a:r>
              <a:rPr lang="en-GB" sz="3200" u="sng" dirty="0">
                <a:latin typeface="Source Sans Pro" panose="020B0503030403020204" pitchFamily="34" charset="0"/>
                <a:ea typeface="Source Sans Pro" panose="020B0503030403020204" pitchFamily="34" charset="0"/>
              </a:rPr>
              <a:t> Learn</a:t>
            </a:r>
            <a:endParaRPr lang="en-GB" sz="3200" b="1" u="sng" dirty="0">
              <a:latin typeface="Source Sans Pro" panose="020B0503030403020204" pitchFamily="34" charset="0"/>
              <a:ea typeface="Source Sans Pro" panose="020B0503030403020204" pitchFamily="34" charset="0"/>
            </a:endParaRPr>
          </a:p>
          <a:p>
            <a:pPr marL="285750" indent="-285750">
              <a:buFont typeface="Arial" panose="020B0604020202020204" pitchFamily="34" charset="0"/>
              <a:buChar char="•"/>
            </a:pPr>
            <a:r>
              <a:rPr lang="en-GB" sz="2000" dirty="0">
                <a:latin typeface="Source Sans Pro" panose="020B0503030403020204" pitchFamily="34" charset="0"/>
                <a:ea typeface="Source Sans Pro" panose="020B0503030403020204" pitchFamily="34" charset="0"/>
              </a:rPr>
              <a:t>How to </a:t>
            </a:r>
            <a:r>
              <a:rPr lang="en-GB" sz="2000" b="1" i="1" dirty="0">
                <a:latin typeface="Source Sans Pro" panose="020B0503030403020204" pitchFamily="34" charset="0"/>
                <a:ea typeface="Source Sans Pro" panose="020B0503030403020204" pitchFamily="34" charset="0"/>
              </a:rPr>
              <a:t>format data tables </a:t>
            </a:r>
            <a:r>
              <a:rPr lang="en-GB" sz="2000" dirty="0">
                <a:latin typeface="Source Sans Pro" panose="020B0503030403020204" pitchFamily="34" charset="0"/>
                <a:ea typeface="Source Sans Pro" panose="020B0503030403020204" pitchFamily="34" charset="0"/>
              </a:rPr>
              <a:t>in spreadsheets.</a:t>
            </a:r>
          </a:p>
          <a:p>
            <a:pPr marL="285750" indent="-285750">
              <a:buFont typeface="Arial" panose="020B0604020202020204" pitchFamily="34" charset="0"/>
              <a:buChar char="•"/>
            </a:pPr>
            <a:r>
              <a:rPr lang="en-GB" sz="2000" dirty="0">
                <a:latin typeface="Source Sans Pro" panose="020B0503030403020204" pitchFamily="34" charset="0"/>
                <a:ea typeface="Source Sans Pro" panose="020B0503030403020204" pitchFamily="34" charset="0"/>
              </a:rPr>
              <a:t>How to</a:t>
            </a:r>
            <a:r>
              <a:rPr lang="en-GB" sz="2000" i="1" dirty="0">
                <a:latin typeface="Source Sans Pro" panose="020B0503030403020204" pitchFamily="34" charset="0"/>
                <a:ea typeface="Source Sans Pro" panose="020B0503030403020204" pitchFamily="34" charset="0"/>
              </a:rPr>
              <a:t> </a:t>
            </a:r>
            <a:r>
              <a:rPr lang="en-GB" sz="2000" b="1" i="1" dirty="0">
                <a:latin typeface="Source Sans Pro" panose="020B0503030403020204" pitchFamily="34" charset="0"/>
                <a:ea typeface="Source Sans Pro" panose="020B0503030403020204" pitchFamily="34" charset="0"/>
              </a:rPr>
              <a:t>identify</a:t>
            </a:r>
            <a:r>
              <a:rPr lang="en-GB" sz="2000" i="1" dirty="0">
                <a:latin typeface="Source Sans Pro" panose="020B0503030403020204" pitchFamily="34" charset="0"/>
                <a:ea typeface="Source Sans Pro" panose="020B0503030403020204" pitchFamily="34" charset="0"/>
              </a:rPr>
              <a:t> </a:t>
            </a:r>
            <a:r>
              <a:rPr lang="en-GB" sz="2000" dirty="0">
                <a:latin typeface="Source Sans Pro" panose="020B0503030403020204" pitchFamily="34" charset="0"/>
                <a:ea typeface="Source Sans Pro" panose="020B0503030403020204" pitchFamily="34" charset="0"/>
              </a:rPr>
              <a:t>data formatting </a:t>
            </a:r>
            <a:r>
              <a:rPr lang="en-GB" sz="2000" b="1" i="1" dirty="0">
                <a:latin typeface="Source Sans Pro" panose="020B0503030403020204" pitchFamily="34" charset="0"/>
                <a:ea typeface="Source Sans Pro" panose="020B0503030403020204" pitchFamily="34" charset="0"/>
              </a:rPr>
              <a:t>problems</a:t>
            </a:r>
            <a:r>
              <a:rPr lang="en-GB" sz="2000" b="1" dirty="0">
                <a:latin typeface="Source Sans Pro" panose="020B0503030403020204" pitchFamily="34" charset="0"/>
                <a:ea typeface="Source Sans Pro" panose="020B0503030403020204" pitchFamily="34" charset="0"/>
              </a:rPr>
              <a:t>.</a:t>
            </a:r>
          </a:p>
          <a:p>
            <a:pPr marL="285750" indent="-285750">
              <a:buFont typeface="Arial" panose="020B0604020202020204" pitchFamily="34" charset="0"/>
              <a:buChar char="•"/>
            </a:pPr>
            <a:r>
              <a:rPr lang="en-GB" sz="2000" dirty="0">
                <a:latin typeface="Source Sans Pro" panose="020B0503030403020204" pitchFamily="34" charset="0"/>
                <a:ea typeface="Source Sans Pro" panose="020B0503030403020204" pitchFamily="34" charset="0"/>
              </a:rPr>
              <a:t>How to work with </a:t>
            </a:r>
            <a:r>
              <a:rPr lang="en-GB" sz="2000" b="1" i="1" dirty="0">
                <a:latin typeface="Source Sans Pro" panose="020B0503030403020204" pitchFamily="34" charset="0"/>
                <a:ea typeface="Source Sans Pro" panose="020B0503030403020204" pitchFamily="34" charset="0"/>
              </a:rPr>
              <a:t>dates as data</a:t>
            </a:r>
            <a:r>
              <a:rPr lang="en-GB" sz="2000" dirty="0">
                <a:latin typeface="Source Sans Pro" panose="020B0503030403020204" pitchFamily="34" charset="0"/>
                <a:ea typeface="Source Sans Pro" panose="020B0503030403020204" pitchFamily="34" charset="0"/>
              </a:rPr>
              <a:t>.</a:t>
            </a:r>
          </a:p>
          <a:p>
            <a:pPr marL="285750" indent="-285750">
              <a:buFont typeface="Arial" panose="020B0604020202020204" pitchFamily="34" charset="0"/>
              <a:buChar char="•"/>
            </a:pPr>
            <a:r>
              <a:rPr lang="en-GB" sz="2000" dirty="0">
                <a:latin typeface="Source Sans Pro" panose="020B0503030403020204" pitchFamily="34" charset="0"/>
                <a:ea typeface="Source Sans Pro" panose="020B0503030403020204" pitchFamily="34" charset="0"/>
              </a:rPr>
              <a:t>How to ensure </a:t>
            </a:r>
            <a:r>
              <a:rPr lang="en-GB" sz="2000" b="1" i="1" dirty="0">
                <a:latin typeface="Source Sans Pro" panose="020B0503030403020204" pitchFamily="34" charset="0"/>
                <a:ea typeface="Source Sans Pro" panose="020B0503030403020204" pitchFamily="34" charset="0"/>
              </a:rPr>
              <a:t>Quality control </a:t>
            </a:r>
            <a:r>
              <a:rPr lang="en-GB" sz="2000" dirty="0">
                <a:latin typeface="Source Sans Pro" panose="020B0503030403020204" pitchFamily="34" charset="0"/>
                <a:ea typeface="Source Sans Pro" panose="020B0503030403020204" pitchFamily="34" charset="0"/>
              </a:rPr>
              <a:t>of our data.</a:t>
            </a:r>
          </a:p>
          <a:p>
            <a:pPr marL="285750" indent="-285750">
              <a:buFont typeface="Arial" panose="020B0604020202020204" pitchFamily="34" charset="0"/>
              <a:buChar char="•"/>
            </a:pPr>
            <a:r>
              <a:rPr lang="en-GB" sz="2000" dirty="0">
                <a:latin typeface="Source Sans Pro" panose="020B0503030403020204" pitchFamily="34" charset="0"/>
                <a:ea typeface="Source Sans Pro" panose="020B0503030403020204" pitchFamily="34" charset="0"/>
              </a:rPr>
              <a:t>How to </a:t>
            </a:r>
            <a:r>
              <a:rPr lang="en-GB" sz="2000" b="1" i="1" dirty="0">
                <a:latin typeface="Source Sans Pro" panose="020B0503030403020204" pitchFamily="34" charset="0"/>
                <a:ea typeface="Source Sans Pro" panose="020B0503030403020204" pitchFamily="34" charset="0"/>
              </a:rPr>
              <a:t>export</a:t>
            </a:r>
            <a:r>
              <a:rPr lang="en-GB" sz="2000" dirty="0">
                <a:latin typeface="Source Sans Pro" panose="020B0503030403020204" pitchFamily="34" charset="0"/>
                <a:ea typeface="Source Sans Pro" panose="020B0503030403020204" pitchFamily="34" charset="0"/>
              </a:rPr>
              <a:t> data.</a:t>
            </a:r>
          </a:p>
        </p:txBody>
      </p:sp>
      <p:sp>
        <p:nvSpPr>
          <p:cNvPr id="8" name="Rectangle 7">
            <a:extLst>
              <a:ext uri="{FF2B5EF4-FFF2-40B4-BE49-F238E27FC236}">
                <a16:creationId xmlns:a16="http://schemas.microsoft.com/office/drawing/2014/main" id="{4C38A036-5CF3-466D-8591-3BE871F36EA3}"/>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E5EBAE67-88AC-4AFF-B675-9D5FBAABC28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2074227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2413" y="1070264"/>
            <a:ext cx="6853004" cy="5787736"/>
          </a:xfrm>
        </p:spPr>
        <p:txBody>
          <a:bodyPr>
            <a:normAutofit fontScale="77500" lnSpcReduction="20000"/>
          </a:bodyPr>
          <a:lstStyle/>
          <a:p>
            <a:pPr marL="0" indent="0">
              <a:lnSpc>
                <a:spcPct val="160000"/>
              </a:lnSpc>
              <a:buNone/>
            </a:pPr>
            <a:r>
              <a:rPr lang="en-GB" b="1" u="sng" dirty="0"/>
              <a:t>Questions</a:t>
            </a:r>
          </a:p>
          <a:p>
            <a:pPr>
              <a:lnSpc>
                <a:spcPct val="160000"/>
              </a:lnSpc>
            </a:pPr>
            <a:r>
              <a:rPr lang="en-GB" dirty="0"/>
              <a:t>What are some </a:t>
            </a:r>
            <a:r>
              <a:rPr lang="en-GB" b="1" dirty="0"/>
              <a:t>common challenges </a:t>
            </a:r>
            <a:r>
              <a:rPr lang="en-GB" dirty="0"/>
              <a:t>with formatting data in spreadsheets and how can we avoid them?</a:t>
            </a:r>
          </a:p>
          <a:p>
            <a:pPr marL="0" indent="0">
              <a:lnSpc>
                <a:spcPct val="160000"/>
              </a:lnSpc>
              <a:buNone/>
            </a:pPr>
            <a:r>
              <a:rPr lang="en-GB" b="1" u="sng" dirty="0"/>
              <a:t>Objectives</a:t>
            </a:r>
          </a:p>
          <a:p>
            <a:pPr>
              <a:lnSpc>
                <a:spcPct val="160000"/>
              </a:lnSpc>
            </a:pPr>
            <a:r>
              <a:rPr lang="en-GB" dirty="0"/>
              <a:t>Recognise and resolve </a:t>
            </a:r>
            <a:r>
              <a:rPr lang="en-GB" b="1" dirty="0"/>
              <a:t>common spreadsheet </a:t>
            </a:r>
            <a:r>
              <a:rPr lang="en-GB" dirty="0"/>
              <a:t>formatting </a:t>
            </a:r>
            <a:r>
              <a:rPr lang="en-GB" b="1" dirty="0"/>
              <a:t>problems</a:t>
            </a:r>
            <a:r>
              <a:rPr lang="en-GB" dirty="0"/>
              <a:t>.</a:t>
            </a:r>
          </a:p>
          <a:p>
            <a:pPr>
              <a:lnSpc>
                <a:spcPct val="160000"/>
              </a:lnSpc>
            </a:pPr>
            <a:r>
              <a:rPr lang="en-GB" dirty="0"/>
              <a:t>Describe the importance of </a:t>
            </a:r>
            <a:r>
              <a:rPr lang="en-GB" b="1" dirty="0"/>
              <a:t>metadata.</a:t>
            </a:r>
          </a:p>
          <a:p>
            <a:pPr>
              <a:lnSpc>
                <a:spcPct val="160000"/>
              </a:lnSpc>
            </a:pPr>
            <a:r>
              <a:rPr lang="en-GB" b="1" dirty="0"/>
              <a:t>Identify metadata </a:t>
            </a:r>
            <a:r>
              <a:rPr lang="en-GB" dirty="0"/>
              <a:t>that should be included with a dataset.</a:t>
            </a:r>
          </a:p>
          <a:p>
            <a:pPr marL="0" indent="0">
              <a:buNone/>
            </a:pPr>
            <a:endParaRPr lang="en-GB" dirty="0"/>
          </a:p>
        </p:txBody>
      </p:sp>
      <p:sp>
        <p:nvSpPr>
          <p:cNvPr id="4" name="TextBox 3"/>
          <p:cNvSpPr txBox="1"/>
          <p:nvPr/>
        </p:nvSpPr>
        <p:spPr>
          <a:xfrm>
            <a:off x="0" y="103515"/>
            <a:ext cx="12192000" cy="523220"/>
          </a:xfrm>
          <a:prstGeom prst="rect">
            <a:avLst/>
          </a:prstGeom>
          <a:solidFill>
            <a:srgbClr val="CC0000">
              <a:alpha val="69804"/>
            </a:srgbClr>
          </a:solidFill>
        </p:spPr>
        <p:txBody>
          <a:bodyPr wrap="square" rtlCol="0">
            <a:spAutoFit/>
          </a:bodyPr>
          <a:lstStyle/>
          <a:p>
            <a:pPr algn="r"/>
            <a:r>
              <a:rPr lang="en-GB" sz="2800" dirty="0"/>
              <a:t>2. Formatting data tables in Spreadsheets</a:t>
            </a:r>
          </a:p>
        </p:txBody>
      </p:sp>
      <p:pic>
        <p:nvPicPr>
          <p:cNvPr id="5" name="Picture 4"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82143" y="1855314"/>
            <a:ext cx="4917444" cy="378265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A39ACBF-E7E8-4558-BC3E-D2C81B5DA065}"/>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a:extLst>
              <a:ext uri="{FF2B5EF4-FFF2-40B4-BE49-F238E27FC236}">
                <a16:creationId xmlns:a16="http://schemas.microsoft.com/office/drawing/2014/main" id="{4F6A64A6-C72F-431C-A9FC-30CAD309923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32011042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03515"/>
            <a:ext cx="12192000" cy="523220"/>
          </a:xfrm>
          <a:prstGeom prst="rect">
            <a:avLst/>
          </a:prstGeom>
          <a:solidFill>
            <a:srgbClr val="CC0000">
              <a:alpha val="69804"/>
            </a:srgbClr>
          </a:solidFill>
        </p:spPr>
        <p:txBody>
          <a:bodyPr wrap="square" rtlCol="0">
            <a:spAutoFit/>
          </a:bodyPr>
          <a:lstStyle/>
          <a:p>
            <a:pPr algn="r"/>
            <a:r>
              <a:rPr lang="en-GB" sz="2800" dirty="0"/>
              <a:t>2. Formatting data tables in Spreadsheets</a:t>
            </a:r>
          </a:p>
        </p:txBody>
      </p:sp>
      <p:sp>
        <p:nvSpPr>
          <p:cNvPr id="2" name="Rectangle 1"/>
          <p:cNvSpPr/>
          <p:nvPr/>
        </p:nvSpPr>
        <p:spPr>
          <a:xfrm>
            <a:off x="92364" y="756228"/>
            <a:ext cx="3944734" cy="523220"/>
          </a:xfrm>
          <a:prstGeom prst="rect">
            <a:avLst/>
          </a:prstGeom>
        </p:spPr>
        <p:txBody>
          <a:bodyPr wrap="none">
            <a:spAutoFit/>
          </a:bodyPr>
          <a:lstStyle/>
          <a:p>
            <a:r>
              <a:rPr lang="en-GB" sz="2800" u="sng" dirty="0"/>
              <a:t>Data formatting problems</a:t>
            </a:r>
            <a:endParaRPr lang="en-GB" sz="2800" b="0" i="0" u="sng" dirty="0">
              <a:effectLst/>
            </a:endParaRPr>
          </a:p>
        </p:txBody>
      </p:sp>
      <p:sp>
        <p:nvSpPr>
          <p:cNvPr id="9" name="Rectangle 8"/>
          <p:cNvSpPr/>
          <p:nvPr/>
        </p:nvSpPr>
        <p:spPr>
          <a:xfrm>
            <a:off x="92365" y="1408941"/>
            <a:ext cx="6664486" cy="4524315"/>
          </a:xfrm>
          <a:prstGeom prst="rect">
            <a:avLst/>
          </a:prstGeom>
        </p:spPr>
        <p:txBody>
          <a:bodyPr wrap="square">
            <a:spAutoFit/>
          </a:bodyPr>
          <a:lstStyle/>
          <a:p>
            <a:pPr algn="ctr"/>
            <a:r>
              <a:rPr lang="en-GB" dirty="0"/>
              <a:t>Common mistake - treating spreadsheet programs </a:t>
            </a:r>
            <a:r>
              <a:rPr lang="en-GB" b="1" dirty="0"/>
              <a:t>like lab notebooks</a:t>
            </a:r>
            <a:endParaRPr lang="en-GB" dirty="0"/>
          </a:p>
          <a:p>
            <a:pPr algn="ctr"/>
            <a:endParaRPr lang="en-GB" dirty="0"/>
          </a:p>
          <a:p>
            <a:pPr algn="ctr"/>
            <a:r>
              <a:rPr lang="en-GB" dirty="0"/>
              <a:t>That is, we try to </a:t>
            </a:r>
            <a:r>
              <a:rPr lang="en-GB" b="1" dirty="0"/>
              <a:t>Rely on context</a:t>
            </a:r>
            <a:r>
              <a:rPr lang="en-GB" dirty="0"/>
              <a:t>, notes in the margin, spatial layout of data and fields </a:t>
            </a:r>
          </a:p>
          <a:p>
            <a:pPr algn="ctr"/>
            <a:endParaRPr lang="en-GB" dirty="0"/>
          </a:p>
          <a:p>
            <a:pPr algn="ctr"/>
            <a:r>
              <a:rPr lang="en-GB" dirty="0"/>
              <a:t>Human friendly != computer friendly.</a:t>
            </a:r>
          </a:p>
          <a:p>
            <a:pPr algn="ctr"/>
            <a:endParaRPr lang="en-GB" dirty="0"/>
          </a:p>
          <a:p>
            <a:pPr algn="ctr"/>
            <a:r>
              <a:rPr lang="en-GB" dirty="0"/>
              <a:t>We can </a:t>
            </a:r>
            <a:r>
              <a:rPr lang="en-GB" b="1" dirty="0"/>
              <a:t>manage and analyse data </a:t>
            </a:r>
            <a:r>
              <a:rPr lang="en-GB" dirty="0"/>
              <a:t>in much more effective and faster ways, but to use that power, we have to set up our data for the computer to be able to understand it.</a:t>
            </a:r>
          </a:p>
          <a:p>
            <a:pPr algn="ctr"/>
            <a:endParaRPr lang="en-GB" dirty="0"/>
          </a:p>
          <a:p>
            <a:pPr algn="ctr"/>
            <a:r>
              <a:rPr lang="en-GB" dirty="0"/>
              <a:t>Set up </a:t>
            </a:r>
            <a:r>
              <a:rPr lang="en-GB" b="1" dirty="0"/>
              <a:t>well-formatted tables</a:t>
            </a:r>
            <a:r>
              <a:rPr lang="en-GB" dirty="0"/>
              <a:t> from the outset - before you even start entering data from your very first preliminary experiment. Data organization is the foundation of your research project. </a:t>
            </a:r>
          </a:p>
          <a:p>
            <a:pPr algn="ctr"/>
            <a:endParaRPr lang="en-GB" dirty="0"/>
          </a:p>
          <a:p>
            <a:pPr algn="ctr"/>
            <a:endParaRPr lang="en-GB" dirty="0"/>
          </a:p>
        </p:txBody>
      </p:sp>
      <p:sp>
        <p:nvSpPr>
          <p:cNvPr id="14" name="Down Arrow 13"/>
          <p:cNvSpPr/>
          <p:nvPr/>
        </p:nvSpPr>
        <p:spPr>
          <a:xfrm>
            <a:off x="2923012" y="4277081"/>
            <a:ext cx="241019" cy="208811"/>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solidFill>
                <a:schemeClr val="tx1"/>
              </a:solidFill>
            </a:endParaRPr>
          </a:p>
        </p:txBody>
      </p:sp>
      <p:sp>
        <p:nvSpPr>
          <p:cNvPr id="3" name="Down Arrow 13">
            <a:extLst>
              <a:ext uri="{FF2B5EF4-FFF2-40B4-BE49-F238E27FC236}">
                <a16:creationId xmlns:a16="http://schemas.microsoft.com/office/drawing/2014/main" id="{31CEBAA1-913F-1EB9-FA39-7D1A42BE6EFD}"/>
              </a:ext>
            </a:extLst>
          </p:cNvPr>
          <p:cNvSpPr/>
          <p:nvPr/>
        </p:nvSpPr>
        <p:spPr>
          <a:xfrm>
            <a:off x="2942349" y="3210734"/>
            <a:ext cx="241019" cy="208811"/>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solidFill>
                <a:schemeClr val="tx1"/>
              </a:solidFill>
            </a:endParaRPr>
          </a:p>
        </p:txBody>
      </p:sp>
      <p:sp>
        <p:nvSpPr>
          <p:cNvPr id="5" name="Down Arrow 13">
            <a:extLst>
              <a:ext uri="{FF2B5EF4-FFF2-40B4-BE49-F238E27FC236}">
                <a16:creationId xmlns:a16="http://schemas.microsoft.com/office/drawing/2014/main" id="{662EAD0B-38B4-0FE8-7075-198D89E299C1}"/>
              </a:ext>
            </a:extLst>
          </p:cNvPr>
          <p:cNvSpPr/>
          <p:nvPr/>
        </p:nvSpPr>
        <p:spPr>
          <a:xfrm>
            <a:off x="2942350" y="2620907"/>
            <a:ext cx="241019" cy="208811"/>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solidFill>
                <a:schemeClr val="tx1"/>
              </a:solidFill>
            </a:endParaRPr>
          </a:p>
        </p:txBody>
      </p:sp>
      <p:sp>
        <p:nvSpPr>
          <p:cNvPr id="6" name="Down Arrow 13">
            <a:extLst>
              <a:ext uri="{FF2B5EF4-FFF2-40B4-BE49-F238E27FC236}">
                <a16:creationId xmlns:a16="http://schemas.microsoft.com/office/drawing/2014/main" id="{78C4A935-E316-47F7-752E-EAF0C1113FE0}"/>
              </a:ext>
            </a:extLst>
          </p:cNvPr>
          <p:cNvSpPr/>
          <p:nvPr/>
        </p:nvSpPr>
        <p:spPr>
          <a:xfrm>
            <a:off x="2942348" y="1779185"/>
            <a:ext cx="241019" cy="208811"/>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solidFill>
                <a:schemeClr val="tx1"/>
              </a:solidFill>
            </a:endParaRPr>
          </a:p>
        </p:txBody>
      </p:sp>
      <p:pic>
        <p:nvPicPr>
          <p:cNvPr id="12" name="Picture 11">
            <a:extLst>
              <a:ext uri="{FF2B5EF4-FFF2-40B4-BE49-F238E27FC236}">
                <a16:creationId xmlns:a16="http://schemas.microsoft.com/office/drawing/2014/main" id="{8559D473-FAA6-D7FB-B990-9CEE12650602}"/>
              </a:ext>
            </a:extLst>
          </p:cNvPr>
          <p:cNvPicPr>
            <a:picLocks noChangeAspect="1"/>
          </p:cNvPicPr>
          <p:nvPr/>
        </p:nvPicPr>
        <p:blipFill>
          <a:blip r:embed="rId3"/>
          <a:stretch>
            <a:fillRect/>
          </a:stretch>
        </p:blipFill>
        <p:spPr>
          <a:xfrm>
            <a:off x="6692188" y="2564988"/>
            <a:ext cx="5380479" cy="2648696"/>
          </a:xfrm>
          <a:prstGeom prst="rect">
            <a:avLst/>
          </a:prstGeom>
        </p:spPr>
      </p:pic>
      <p:sp>
        <p:nvSpPr>
          <p:cNvPr id="10" name="Rectangle 9">
            <a:extLst>
              <a:ext uri="{FF2B5EF4-FFF2-40B4-BE49-F238E27FC236}">
                <a16:creationId xmlns:a16="http://schemas.microsoft.com/office/drawing/2014/main" id="{B5E8E988-29EB-4A2B-98F4-A9FC9089A923}"/>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Picture 10">
            <a:extLst>
              <a:ext uri="{FF2B5EF4-FFF2-40B4-BE49-F238E27FC236}">
                <a16:creationId xmlns:a16="http://schemas.microsoft.com/office/drawing/2014/main" id="{C21DAC70-FFA0-4521-8F10-7A781C857CF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40633496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0" y="103515"/>
            <a:ext cx="12192000" cy="523220"/>
          </a:xfrm>
          <a:prstGeom prst="rect">
            <a:avLst/>
          </a:prstGeom>
          <a:solidFill>
            <a:srgbClr val="CC0000">
              <a:alpha val="69804"/>
            </a:srgbClr>
          </a:solidFill>
        </p:spPr>
        <p:txBody>
          <a:bodyPr wrap="square" rtlCol="0">
            <a:spAutoFit/>
          </a:bodyPr>
          <a:lstStyle/>
          <a:p>
            <a:pPr algn="r"/>
            <a:r>
              <a:rPr lang="en-GB" sz="2800" dirty="0"/>
              <a:t>2. Formatting data tables in Spreadsheets</a:t>
            </a:r>
          </a:p>
        </p:txBody>
      </p:sp>
      <p:sp>
        <p:nvSpPr>
          <p:cNvPr id="11" name="Rectangle 10"/>
          <p:cNvSpPr/>
          <p:nvPr/>
        </p:nvSpPr>
        <p:spPr>
          <a:xfrm>
            <a:off x="1" y="737112"/>
            <a:ext cx="12049040" cy="4665251"/>
          </a:xfrm>
          <a:prstGeom prst="rect">
            <a:avLst/>
          </a:prstGeom>
        </p:spPr>
        <p:txBody>
          <a:bodyPr wrap="square">
            <a:spAutoFit/>
          </a:bodyPr>
          <a:lstStyle/>
          <a:p>
            <a:r>
              <a:rPr lang="en-GB" b="1" dirty="0">
                <a:latin typeface="Source Sans Pro" panose="020B0503030403020204" pitchFamily="34" charset="0"/>
                <a:ea typeface="Source Sans Pro" panose="020B0503030403020204" pitchFamily="34" charset="0"/>
              </a:rPr>
              <a:t>Keeping track of your analyses!!!</a:t>
            </a:r>
          </a:p>
          <a:p>
            <a:endParaRPr lang="en-GB" dirty="0">
              <a:latin typeface="Source Sans Pro" panose="020B0503030403020204" pitchFamily="34" charset="0"/>
              <a:ea typeface="Source Sans Pro" panose="020B0503030403020204" pitchFamily="34" charset="0"/>
            </a:endParaRPr>
          </a:p>
          <a:p>
            <a:r>
              <a:rPr lang="en-GB" sz="1600" dirty="0">
                <a:latin typeface="Source Sans Pro" panose="020B0503030403020204" pitchFamily="34" charset="0"/>
                <a:ea typeface="Source Sans Pro" panose="020B0503030403020204" pitchFamily="34" charset="0"/>
              </a:rPr>
              <a:t>When you’re working with spreadsheets, during data clean up or analyses, it’s very easy to end up with a spreadsheet that looks </a:t>
            </a:r>
            <a:r>
              <a:rPr lang="en-GB" sz="1600" b="1" dirty="0">
                <a:latin typeface="Source Sans Pro" panose="020B0503030403020204" pitchFamily="34" charset="0"/>
                <a:ea typeface="Source Sans Pro" panose="020B0503030403020204" pitchFamily="34" charset="0"/>
              </a:rPr>
              <a:t>very different from the one you started with</a:t>
            </a:r>
            <a:r>
              <a:rPr lang="en-GB" sz="1600" dirty="0">
                <a:latin typeface="Source Sans Pro" panose="020B0503030403020204" pitchFamily="34" charset="0"/>
                <a:ea typeface="Source Sans Pro" panose="020B0503030403020204" pitchFamily="34" charset="0"/>
              </a:rPr>
              <a:t>. To be able to reproduce your analyses or figure out what you did when </a:t>
            </a:r>
            <a:r>
              <a:rPr lang="en-GB" sz="1600" b="1" dirty="0">
                <a:latin typeface="Source Sans Pro" panose="020B0503030403020204" pitchFamily="34" charset="0"/>
                <a:ea typeface="Source Sans Pro" panose="020B0503030403020204" pitchFamily="34" charset="0"/>
              </a:rPr>
              <a:t>Reviewer #2 </a:t>
            </a:r>
            <a:r>
              <a:rPr lang="en-GB" sz="1600" dirty="0">
                <a:latin typeface="Source Sans Pro" panose="020B0503030403020204" pitchFamily="34" charset="0"/>
                <a:ea typeface="Source Sans Pro" panose="020B0503030403020204" pitchFamily="34" charset="0"/>
              </a:rPr>
              <a:t>asks for a different analysis, you should:</a:t>
            </a:r>
          </a:p>
          <a:p>
            <a:endParaRPr lang="en-GB" sz="1400" dirty="0">
              <a:latin typeface="Source Sans Pro" panose="020B0503030403020204" pitchFamily="34" charset="0"/>
              <a:ea typeface="Source Sans Pro" panose="020B0503030403020204" pitchFamily="34" charset="0"/>
            </a:endParaRPr>
          </a:p>
          <a:p>
            <a:endParaRPr lang="en-GB" sz="1400" dirty="0">
              <a:latin typeface="Source Sans Pro" panose="020B0503030403020204" pitchFamily="34" charset="0"/>
              <a:ea typeface="Source Sans Pro" panose="020B0503030403020204" pitchFamily="34" charset="0"/>
            </a:endParaRPr>
          </a:p>
          <a:p>
            <a:endParaRPr lang="en-GB" sz="1400" dirty="0">
              <a:latin typeface="Source Sans Pro" panose="020B0503030403020204" pitchFamily="34" charset="0"/>
              <a:ea typeface="Source Sans Pro" panose="020B0503030403020204" pitchFamily="34" charset="0"/>
            </a:endParaRPr>
          </a:p>
          <a:p>
            <a:pPr marL="342900" indent="-342900">
              <a:lnSpc>
                <a:spcPct val="150000"/>
              </a:lnSpc>
              <a:buFont typeface="Arial" panose="020B0604020202020204" pitchFamily="34" charset="0"/>
              <a:buChar char="•"/>
            </a:pPr>
            <a:r>
              <a:rPr lang="en-GB" sz="1600" dirty="0">
                <a:latin typeface="Source Sans Pro" panose="020B0503030403020204" pitchFamily="34" charset="0"/>
                <a:ea typeface="Source Sans Pro" panose="020B0503030403020204" pitchFamily="34" charset="0"/>
              </a:rPr>
              <a:t>Create a </a:t>
            </a:r>
            <a:r>
              <a:rPr lang="en-GB" sz="1600" b="1" dirty="0">
                <a:latin typeface="Source Sans Pro" panose="020B0503030403020204" pitchFamily="34" charset="0"/>
                <a:ea typeface="Source Sans Pro" panose="020B0503030403020204" pitchFamily="34" charset="0"/>
              </a:rPr>
              <a:t>new file or tab </a:t>
            </a:r>
            <a:r>
              <a:rPr lang="en-GB" sz="1600" dirty="0">
                <a:latin typeface="Source Sans Pro" panose="020B0503030403020204" pitchFamily="34" charset="0"/>
                <a:ea typeface="Source Sans Pro" panose="020B0503030403020204" pitchFamily="34" charset="0"/>
              </a:rPr>
              <a:t>with your cleaned or analysed data. </a:t>
            </a:r>
            <a:r>
              <a:rPr lang="en-GB" sz="1600" b="1" dirty="0">
                <a:latin typeface="Source Sans Pro" panose="020B0503030403020204" pitchFamily="34" charset="0"/>
                <a:ea typeface="Source Sans Pro" panose="020B0503030403020204" pitchFamily="34" charset="0"/>
              </a:rPr>
              <a:t>Don’t modify the original dataset,</a:t>
            </a:r>
            <a:r>
              <a:rPr lang="en-GB" sz="1600" dirty="0">
                <a:latin typeface="Source Sans Pro" panose="020B0503030403020204" pitchFamily="34" charset="0"/>
                <a:ea typeface="Source Sans Pro" panose="020B0503030403020204" pitchFamily="34" charset="0"/>
              </a:rPr>
              <a:t> or you will never know where you started!</a:t>
            </a:r>
          </a:p>
          <a:p>
            <a:pPr marL="342900" indent="-342900">
              <a:lnSpc>
                <a:spcPct val="150000"/>
              </a:lnSpc>
              <a:buFont typeface="Arial" panose="020B0604020202020204" pitchFamily="34" charset="0"/>
              <a:buChar char="•"/>
            </a:pPr>
            <a:r>
              <a:rPr lang="en-GB" sz="1600" b="1" dirty="0">
                <a:latin typeface="Source Sans Pro" panose="020B0503030403020204" pitchFamily="34" charset="0"/>
                <a:ea typeface="Source Sans Pro" panose="020B0503030403020204" pitchFamily="34" charset="0"/>
              </a:rPr>
              <a:t>Keep track of the steps </a:t>
            </a:r>
            <a:r>
              <a:rPr lang="en-GB" sz="1600" dirty="0">
                <a:latin typeface="Source Sans Pro" panose="020B0503030403020204" pitchFamily="34" charset="0"/>
                <a:ea typeface="Source Sans Pro" panose="020B0503030403020204" pitchFamily="34" charset="0"/>
              </a:rPr>
              <a:t>you took in your clean up or analysis. You should track these steps as you would any step in an experiment. You can do this in another text file, or a good option is to create a new tab in your spreadsheet with your notes. This way the notes and data stay together.</a:t>
            </a:r>
          </a:p>
          <a:p>
            <a:pPr>
              <a:lnSpc>
                <a:spcPct val="150000"/>
              </a:lnSpc>
              <a:buFont typeface="Arial" panose="020B0604020202020204" pitchFamily="34" charset="0"/>
              <a:buChar char="•"/>
            </a:pPr>
            <a:endParaRPr lang="en-GB" sz="1600" dirty="0">
              <a:latin typeface="Source Sans Pro" panose="020B0503030403020204" pitchFamily="34" charset="0"/>
              <a:ea typeface="Source Sans Pro" panose="020B0503030403020204" pitchFamily="34" charset="0"/>
            </a:endParaRPr>
          </a:p>
          <a:p>
            <a:pPr algn="ctr">
              <a:lnSpc>
                <a:spcPct val="150000"/>
              </a:lnSpc>
            </a:pPr>
            <a:r>
              <a:rPr lang="en-GB" sz="1600" b="1" dirty="0">
                <a:latin typeface="Source Sans Pro" panose="020B0503030403020204" pitchFamily="34" charset="0"/>
                <a:ea typeface="Source Sans Pro" panose="020B0503030403020204" pitchFamily="34" charset="0"/>
              </a:rPr>
              <a:t>Put these principles in to practice today during the exercises!</a:t>
            </a:r>
            <a:endParaRPr lang="en-GB" sz="1600" b="1" i="0" dirty="0">
              <a:effectLst/>
              <a:latin typeface="Source Sans Pro" panose="020B0503030403020204" pitchFamily="34" charset="0"/>
              <a:ea typeface="Source Sans Pro" panose="020B0503030403020204" pitchFamily="34" charset="0"/>
            </a:endParaRPr>
          </a:p>
        </p:txBody>
      </p:sp>
      <p:sp>
        <p:nvSpPr>
          <p:cNvPr id="6" name="Right Arrow 5"/>
          <p:cNvSpPr/>
          <p:nvPr/>
        </p:nvSpPr>
        <p:spPr>
          <a:xfrm rot="5400000">
            <a:off x="5331061" y="2097021"/>
            <a:ext cx="605306" cy="484632"/>
          </a:xfrm>
          <a:prstGeom prst="rightArrow">
            <a:avLst/>
          </a:prstGeom>
          <a:solidFill>
            <a:srgbClr val="FF0000">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4">
            <a:extLst>
              <a:ext uri="{FF2B5EF4-FFF2-40B4-BE49-F238E27FC236}">
                <a16:creationId xmlns:a16="http://schemas.microsoft.com/office/drawing/2014/main" id="{22684141-EC37-4953-81D8-C78009032158}"/>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a:extLst>
              <a:ext uri="{FF2B5EF4-FFF2-40B4-BE49-F238E27FC236}">
                <a16:creationId xmlns:a16="http://schemas.microsoft.com/office/drawing/2014/main" id="{00B18BAA-9D89-4A43-A5CE-66A66DD8F3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13266359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0" y="103515"/>
            <a:ext cx="12192000" cy="523220"/>
          </a:xfrm>
          <a:prstGeom prst="rect">
            <a:avLst/>
          </a:prstGeom>
          <a:solidFill>
            <a:srgbClr val="CC0000">
              <a:alpha val="69804"/>
            </a:srgbClr>
          </a:solidFill>
        </p:spPr>
        <p:txBody>
          <a:bodyPr wrap="square" rtlCol="0">
            <a:spAutoFit/>
          </a:bodyPr>
          <a:lstStyle/>
          <a:p>
            <a:pPr algn="r"/>
            <a:r>
              <a:rPr lang="en-GB" sz="2800" dirty="0"/>
              <a:t>2. Formatting data tables in Spreadsheets</a:t>
            </a:r>
          </a:p>
        </p:txBody>
      </p:sp>
      <p:sp>
        <p:nvSpPr>
          <p:cNvPr id="2" name="Rectangle 1"/>
          <p:cNvSpPr/>
          <p:nvPr/>
        </p:nvSpPr>
        <p:spPr>
          <a:xfrm>
            <a:off x="160295" y="4315326"/>
            <a:ext cx="10531767" cy="1162113"/>
          </a:xfrm>
          <a:prstGeom prst="rect">
            <a:avLst/>
          </a:prstGeom>
        </p:spPr>
        <p:txBody>
          <a:bodyPr wrap="square">
            <a:spAutoFit/>
          </a:bodyPr>
          <a:lstStyle/>
          <a:p>
            <a:pPr marL="914400" lvl="1" indent="-457200">
              <a:lnSpc>
                <a:spcPct val="150000"/>
              </a:lnSpc>
              <a:buFont typeface="+mj-lt"/>
              <a:buAutoNum type="arabicPeriod" startAt="4"/>
            </a:pPr>
            <a:r>
              <a:rPr lang="en-GB" sz="1600" b="1" dirty="0"/>
              <a:t>Leave the raw data raw </a:t>
            </a:r>
            <a:r>
              <a:rPr lang="en-GB" sz="1600" dirty="0"/>
              <a:t>- don’t change it!</a:t>
            </a:r>
          </a:p>
          <a:p>
            <a:pPr marL="914400" lvl="1" indent="-457200">
              <a:lnSpc>
                <a:spcPct val="150000"/>
              </a:lnSpc>
              <a:buFont typeface="+mj-lt"/>
              <a:buAutoNum type="arabicPeriod" startAt="4"/>
            </a:pPr>
            <a:r>
              <a:rPr lang="en-GB" sz="1600" b="1" dirty="0"/>
              <a:t>Export the cleaned data to a text-based format like CSV </a:t>
            </a:r>
            <a:r>
              <a:rPr lang="en-GB" sz="1600" dirty="0"/>
              <a:t>(comma-separated values) format. This ensures that anyone can use the data and is required by most data repositories.</a:t>
            </a:r>
          </a:p>
        </p:txBody>
      </p:sp>
      <p:sp>
        <p:nvSpPr>
          <p:cNvPr id="3" name="Rectangle 2">
            <a:extLst>
              <a:ext uri="{FF2B5EF4-FFF2-40B4-BE49-F238E27FC236}">
                <a16:creationId xmlns:a16="http://schemas.microsoft.com/office/drawing/2014/main" id="{DD5118AC-AC56-4F4A-8CBA-63D823664C7E}"/>
              </a:ext>
            </a:extLst>
          </p:cNvPr>
          <p:cNvSpPr/>
          <p:nvPr/>
        </p:nvSpPr>
        <p:spPr>
          <a:xfrm>
            <a:off x="160296" y="882973"/>
            <a:ext cx="6352802" cy="3562770"/>
          </a:xfrm>
          <a:prstGeom prst="rect">
            <a:avLst/>
          </a:prstGeom>
        </p:spPr>
        <p:txBody>
          <a:bodyPr wrap="square">
            <a:spAutoFit/>
          </a:bodyPr>
          <a:lstStyle/>
          <a:p>
            <a:r>
              <a:rPr lang="en-GB" sz="2800" b="1" dirty="0"/>
              <a:t>Structuring data in spreadsheets</a:t>
            </a:r>
          </a:p>
          <a:p>
            <a:endParaRPr lang="en-GB" sz="2400" b="1" dirty="0"/>
          </a:p>
          <a:p>
            <a:r>
              <a:rPr lang="en-GB" sz="1600" dirty="0"/>
              <a:t>The </a:t>
            </a:r>
            <a:r>
              <a:rPr lang="en-GB" sz="1600" b="1" dirty="0"/>
              <a:t>cardinal rules </a:t>
            </a:r>
            <a:r>
              <a:rPr lang="en-GB" sz="1600" dirty="0"/>
              <a:t>of using spreadsheet programs for data:</a:t>
            </a:r>
          </a:p>
          <a:p>
            <a:endParaRPr lang="en-GB" sz="1600" dirty="0"/>
          </a:p>
          <a:p>
            <a:pPr marL="914400" lvl="1" indent="-457200">
              <a:lnSpc>
                <a:spcPct val="150000"/>
              </a:lnSpc>
              <a:buFont typeface="+mj-lt"/>
              <a:buAutoNum type="arabicPeriod"/>
            </a:pPr>
            <a:r>
              <a:rPr lang="en-GB" sz="1600" b="1" dirty="0"/>
              <a:t>Put all your variables in columns </a:t>
            </a:r>
            <a:r>
              <a:rPr lang="en-GB" sz="1600" dirty="0"/>
              <a:t>- the thing you’re measuring, like ‘weight’ or ‘temperature’.</a:t>
            </a:r>
          </a:p>
          <a:p>
            <a:pPr marL="914400" lvl="1" indent="-457200">
              <a:lnSpc>
                <a:spcPct val="150000"/>
              </a:lnSpc>
              <a:buFont typeface="+mj-lt"/>
              <a:buAutoNum type="arabicPeriod"/>
            </a:pPr>
            <a:r>
              <a:rPr lang="en-GB" sz="1600" b="1" dirty="0"/>
              <a:t>Put each observation in its own row</a:t>
            </a:r>
            <a:r>
              <a:rPr lang="en-GB" sz="1600" dirty="0"/>
              <a:t>.</a:t>
            </a:r>
          </a:p>
          <a:p>
            <a:pPr marL="914400" lvl="1" indent="-457200">
              <a:lnSpc>
                <a:spcPct val="150000"/>
              </a:lnSpc>
              <a:buFont typeface="+mj-lt"/>
              <a:buAutoNum type="arabicPeriod"/>
            </a:pPr>
            <a:r>
              <a:rPr lang="en-GB" sz="1600" b="1" dirty="0"/>
              <a:t>Don’t combine multiple pieces of information </a:t>
            </a:r>
            <a:r>
              <a:rPr lang="en-GB" sz="1600" dirty="0"/>
              <a:t>in one cell. Sometimes it just seems like one thing, but think if that’s the only way you’ll want to be able to use or sort that data.</a:t>
            </a:r>
          </a:p>
        </p:txBody>
      </p:sp>
      <p:pic>
        <p:nvPicPr>
          <p:cNvPr id="6" name="Picture 5" descr="A screenshot of a computer&#10;&#10;Description automatically generated">
            <a:extLst>
              <a:ext uri="{FF2B5EF4-FFF2-40B4-BE49-F238E27FC236}">
                <a16:creationId xmlns:a16="http://schemas.microsoft.com/office/drawing/2014/main" id="{215BD471-A42C-E7DF-18DB-59B81356EC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3305" y="2531118"/>
            <a:ext cx="5438399" cy="1578297"/>
          </a:xfrm>
          <a:prstGeom prst="rect">
            <a:avLst/>
          </a:prstGeom>
        </p:spPr>
      </p:pic>
      <p:sp>
        <p:nvSpPr>
          <p:cNvPr id="7" name="Rectangle 6">
            <a:extLst>
              <a:ext uri="{FF2B5EF4-FFF2-40B4-BE49-F238E27FC236}">
                <a16:creationId xmlns:a16="http://schemas.microsoft.com/office/drawing/2014/main" id="{C2DEC98E-4795-4391-B44E-21D1082CE793}"/>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581632B6-E711-49C2-83EC-2C1F6210345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30643713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0" y="103515"/>
            <a:ext cx="12192000" cy="461665"/>
          </a:xfrm>
          <a:prstGeom prst="rect">
            <a:avLst/>
          </a:prstGeom>
          <a:solidFill>
            <a:srgbClr val="CC0000">
              <a:alpha val="69804"/>
            </a:srgbClr>
          </a:solidFill>
        </p:spPr>
        <p:txBody>
          <a:bodyPr wrap="square" rtlCol="0">
            <a:spAutoFit/>
          </a:bodyPr>
          <a:lstStyle/>
          <a:p>
            <a:pPr algn="r"/>
            <a:r>
              <a:rPr lang="en-GB" sz="2400" dirty="0">
                <a:latin typeface="Source Sans Pro" panose="020B0503030403020204" pitchFamily="34" charset="0"/>
                <a:ea typeface="Source Sans Pro" panose="020B0503030403020204" pitchFamily="34" charset="0"/>
              </a:rPr>
              <a:t>2. Formatting data tables in Spreadsheets</a:t>
            </a:r>
          </a:p>
        </p:txBody>
      </p:sp>
      <p:sp>
        <p:nvSpPr>
          <p:cNvPr id="3" name="Rectangle 2">
            <a:extLst>
              <a:ext uri="{FF2B5EF4-FFF2-40B4-BE49-F238E27FC236}">
                <a16:creationId xmlns:a16="http://schemas.microsoft.com/office/drawing/2014/main" id="{DD5118AC-AC56-4F4A-8CBA-63D823664C7E}"/>
              </a:ext>
            </a:extLst>
          </p:cNvPr>
          <p:cNvSpPr/>
          <p:nvPr/>
        </p:nvSpPr>
        <p:spPr>
          <a:xfrm>
            <a:off x="160296" y="626735"/>
            <a:ext cx="11626236" cy="2154436"/>
          </a:xfrm>
          <a:prstGeom prst="rect">
            <a:avLst/>
          </a:prstGeom>
        </p:spPr>
        <p:txBody>
          <a:bodyPr wrap="square">
            <a:spAutoFit/>
          </a:bodyPr>
          <a:lstStyle/>
          <a:p>
            <a:r>
              <a:rPr lang="en-GB" sz="2400" b="1" dirty="0">
                <a:latin typeface="Source Sans Pro" panose="020B0503030403020204" pitchFamily="34" charset="0"/>
                <a:ea typeface="Source Sans Pro" panose="020B0503030403020204" pitchFamily="34" charset="0"/>
              </a:rPr>
              <a:t>Structuring data in spreadsheets</a:t>
            </a:r>
          </a:p>
          <a:p>
            <a:endParaRPr lang="en-GB" sz="2000" b="1" dirty="0">
              <a:latin typeface="Source Sans Pro" panose="020B0503030403020204" pitchFamily="34" charset="0"/>
              <a:ea typeface="Source Sans Pro" panose="020B0503030403020204" pitchFamily="34" charset="0"/>
            </a:endParaRPr>
          </a:p>
          <a:p>
            <a:r>
              <a:rPr lang="en-GB" b="0" i="0" dirty="0">
                <a:solidFill>
                  <a:srgbClr val="383838"/>
                </a:solidFill>
                <a:effectLst/>
                <a:latin typeface="Source Sans Pro" panose="020B0503030403020204" pitchFamily="34" charset="0"/>
                <a:ea typeface="Source Sans Pro" panose="020B0503030403020204" pitchFamily="34" charset="0"/>
              </a:rPr>
              <a:t>Today, we’re going to be working with data from a study of agricultural practices among farmers in two countries in eastern sub-Saharan Africa (Mozambique and Tanzania).</a:t>
            </a:r>
          </a:p>
          <a:p>
            <a:endParaRPr lang="en-GB" dirty="0">
              <a:solidFill>
                <a:srgbClr val="383838"/>
              </a:solidFill>
              <a:latin typeface="Source Sans Pro" panose="020B0503030403020204" pitchFamily="34" charset="0"/>
              <a:ea typeface="Source Sans Pro" panose="020B0503030403020204" pitchFamily="34" charset="0"/>
            </a:endParaRPr>
          </a:p>
          <a:p>
            <a:r>
              <a:rPr lang="en-GB" b="0" i="0" dirty="0">
                <a:solidFill>
                  <a:srgbClr val="383838"/>
                </a:solidFill>
                <a:effectLst/>
                <a:latin typeface="Source Sans Pro" panose="020B0503030403020204" pitchFamily="34" charset="0"/>
                <a:ea typeface="Source Sans Pro" panose="020B0503030403020204" pitchFamily="34" charset="0"/>
              </a:rPr>
              <a:t>Researchers </a:t>
            </a:r>
            <a:r>
              <a:rPr lang="en-GB" b="1" i="1" dirty="0">
                <a:solidFill>
                  <a:srgbClr val="383838"/>
                </a:solidFill>
                <a:effectLst/>
                <a:latin typeface="Source Sans Pro" panose="020B0503030403020204" pitchFamily="34" charset="0"/>
                <a:ea typeface="Source Sans Pro" panose="020B0503030403020204" pitchFamily="34" charset="0"/>
              </a:rPr>
              <a:t>conducted interviews </a:t>
            </a:r>
            <a:r>
              <a:rPr lang="en-GB" b="0" i="0" dirty="0">
                <a:solidFill>
                  <a:srgbClr val="383838"/>
                </a:solidFill>
                <a:effectLst/>
                <a:latin typeface="Source Sans Pro" panose="020B0503030403020204" pitchFamily="34" charset="0"/>
                <a:ea typeface="Source Sans Pro" panose="020B0503030403020204" pitchFamily="34" charset="0"/>
              </a:rPr>
              <a:t>with </a:t>
            </a:r>
            <a:r>
              <a:rPr lang="en-GB" b="1" i="1" dirty="0">
                <a:solidFill>
                  <a:srgbClr val="383838"/>
                </a:solidFill>
                <a:effectLst/>
                <a:latin typeface="Source Sans Pro" panose="020B0503030403020204" pitchFamily="34" charset="0"/>
                <a:ea typeface="Source Sans Pro" panose="020B0503030403020204" pitchFamily="34" charset="0"/>
              </a:rPr>
              <a:t>farmers</a:t>
            </a:r>
            <a:r>
              <a:rPr lang="en-GB" b="0" i="0" dirty="0">
                <a:solidFill>
                  <a:srgbClr val="383838"/>
                </a:solidFill>
                <a:effectLst/>
                <a:latin typeface="Source Sans Pro" panose="020B0503030403020204" pitchFamily="34" charset="0"/>
                <a:ea typeface="Source Sans Pro" panose="020B0503030403020204" pitchFamily="34" charset="0"/>
              </a:rPr>
              <a:t> in these countries to </a:t>
            </a:r>
            <a:r>
              <a:rPr lang="en-GB" b="1" i="1" dirty="0">
                <a:solidFill>
                  <a:srgbClr val="383838"/>
                </a:solidFill>
                <a:effectLst/>
                <a:latin typeface="Source Sans Pro" panose="020B0503030403020204" pitchFamily="34" charset="0"/>
                <a:ea typeface="Source Sans Pro" panose="020B0503030403020204" pitchFamily="34" charset="0"/>
              </a:rPr>
              <a:t>collect data </a:t>
            </a:r>
            <a:r>
              <a:rPr lang="en-GB" b="0" i="0" dirty="0">
                <a:solidFill>
                  <a:srgbClr val="383838"/>
                </a:solidFill>
                <a:effectLst/>
                <a:latin typeface="Source Sans Pro" panose="020B0503030403020204" pitchFamily="34" charset="0"/>
                <a:ea typeface="Source Sans Pro" panose="020B0503030403020204" pitchFamily="34" charset="0"/>
              </a:rPr>
              <a:t>on </a:t>
            </a:r>
            <a:r>
              <a:rPr lang="en-GB" b="1" i="1" dirty="0">
                <a:solidFill>
                  <a:srgbClr val="383838"/>
                </a:solidFill>
                <a:effectLst/>
                <a:latin typeface="Source Sans Pro" panose="020B0503030403020204" pitchFamily="34" charset="0"/>
                <a:ea typeface="Source Sans Pro" panose="020B0503030403020204" pitchFamily="34" charset="0"/>
              </a:rPr>
              <a:t>household statistics</a:t>
            </a:r>
            <a:r>
              <a:rPr lang="en-GB" b="0" i="0" dirty="0">
                <a:solidFill>
                  <a:srgbClr val="383838"/>
                </a:solidFill>
                <a:effectLst/>
                <a:latin typeface="Source Sans Pro" panose="020B0503030403020204" pitchFamily="34" charset="0"/>
                <a:ea typeface="Source Sans Pro" panose="020B0503030403020204" pitchFamily="34" charset="0"/>
              </a:rPr>
              <a:t>, </a:t>
            </a:r>
            <a:r>
              <a:rPr lang="en-GB" b="1" i="1" dirty="0">
                <a:solidFill>
                  <a:srgbClr val="383838"/>
                </a:solidFill>
                <a:effectLst/>
                <a:latin typeface="Source Sans Pro" panose="020B0503030403020204" pitchFamily="34" charset="0"/>
                <a:ea typeface="Source Sans Pro" panose="020B0503030403020204" pitchFamily="34" charset="0"/>
              </a:rPr>
              <a:t>farming practices</a:t>
            </a:r>
            <a:r>
              <a:rPr lang="en-GB" b="0" i="0" dirty="0">
                <a:solidFill>
                  <a:srgbClr val="383838"/>
                </a:solidFill>
                <a:effectLst/>
                <a:latin typeface="Source Sans Pro" panose="020B0503030403020204" pitchFamily="34" charset="0"/>
                <a:ea typeface="Source Sans Pro" panose="020B0503030403020204" pitchFamily="34" charset="0"/>
              </a:rPr>
              <a:t>, and </a:t>
            </a:r>
            <a:r>
              <a:rPr lang="en-GB" b="1" i="1" dirty="0">
                <a:solidFill>
                  <a:srgbClr val="383838"/>
                </a:solidFill>
                <a:effectLst/>
                <a:latin typeface="Source Sans Pro" panose="020B0503030403020204" pitchFamily="34" charset="0"/>
                <a:ea typeface="Source Sans Pro" panose="020B0503030403020204" pitchFamily="34" charset="0"/>
              </a:rPr>
              <a:t>assets</a:t>
            </a:r>
            <a:r>
              <a:rPr lang="en-GB" b="0" i="0" dirty="0">
                <a:solidFill>
                  <a:srgbClr val="383838"/>
                </a:solidFill>
                <a:effectLst/>
                <a:latin typeface="Source Sans Pro" panose="020B0503030403020204" pitchFamily="34" charset="0"/>
                <a:ea typeface="Source Sans Pro" panose="020B0503030403020204" pitchFamily="34" charset="0"/>
              </a:rPr>
              <a:t>. They also recorded the </a:t>
            </a:r>
            <a:r>
              <a:rPr lang="en-GB" b="1" i="1" dirty="0">
                <a:solidFill>
                  <a:srgbClr val="383838"/>
                </a:solidFill>
                <a:effectLst/>
                <a:latin typeface="Source Sans Pro" panose="020B0503030403020204" pitchFamily="34" charset="0"/>
                <a:ea typeface="Source Sans Pro" panose="020B0503030403020204" pitchFamily="34" charset="0"/>
              </a:rPr>
              <a:t>dates</a:t>
            </a:r>
            <a:r>
              <a:rPr lang="en-GB" b="0" i="0" dirty="0">
                <a:solidFill>
                  <a:srgbClr val="383838"/>
                </a:solidFill>
                <a:effectLst/>
                <a:latin typeface="Source Sans Pro" panose="020B0503030403020204" pitchFamily="34" charset="0"/>
                <a:ea typeface="Source Sans Pro" panose="020B0503030403020204" pitchFamily="34" charset="0"/>
              </a:rPr>
              <a:t> and </a:t>
            </a:r>
            <a:r>
              <a:rPr lang="en-GB" b="1" i="1" dirty="0">
                <a:solidFill>
                  <a:srgbClr val="383838"/>
                </a:solidFill>
                <a:effectLst/>
                <a:latin typeface="Source Sans Pro" panose="020B0503030403020204" pitchFamily="34" charset="0"/>
                <a:ea typeface="Source Sans Pro" panose="020B0503030403020204" pitchFamily="34" charset="0"/>
              </a:rPr>
              <a:t>locations </a:t>
            </a:r>
            <a:r>
              <a:rPr lang="en-GB" b="0" i="0" dirty="0">
                <a:solidFill>
                  <a:srgbClr val="383838"/>
                </a:solidFill>
                <a:effectLst/>
                <a:latin typeface="Source Sans Pro" panose="020B0503030403020204" pitchFamily="34" charset="0"/>
                <a:ea typeface="Source Sans Pro" panose="020B0503030403020204" pitchFamily="34" charset="0"/>
              </a:rPr>
              <a:t>of each interview.</a:t>
            </a:r>
            <a:endParaRPr lang="en-GB" b="1" dirty="0">
              <a:latin typeface="Source Sans Pro" panose="020B0503030403020204" pitchFamily="34" charset="0"/>
              <a:ea typeface="Source Sans Pro" panose="020B0503030403020204" pitchFamily="34" charset="0"/>
            </a:endParaRPr>
          </a:p>
        </p:txBody>
      </p:sp>
      <p:pic>
        <p:nvPicPr>
          <p:cNvPr id="1026" name="Picture 2" descr="multiple-info example">
            <a:extLst>
              <a:ext uri="{FF2B5EF4-FFF2-40B4-BE49-F238E27FC236}">
                <a16:creationId xmlns:a16="http://schemas.microsoft.com/office/drawing/2014/main" id="{32A922CC-5BD5-B208-6A3F-74470C1594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9385" y="2796364"/>
            <a:ext cx="2629698" cy="234444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ingle-info example">
            <a:extLst>
              <a:ext uri="{FF2B5EF4-FFF2-40B4-BE49-F238E27FC236}">
                <a16:creationId xmlns:a16="http://schemas.microsoft.com/office/drawing/2014/main" id="{B6195190-CBDC-E754-2062-3E8187791F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67844" y="2795069"/>
            <a:ext cx="2416553" cy="234573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3822359-6CA0-083C-2D8D-7E3C275C0665}"/>
              </a:ext>
            </a:extLst>
          </p:cNvPr>
          <p:cNvSpPr txBox="1"/>
          <p:nvPr/>
        </p:nvSpPr>
        <p:spPr>
          <a:xfrm>
            <a:off x="5726444" y="3475171"/>
            <a:ext cx="854039" cy="646331"/>
          </a:xfrm>
          <a:prstGeom prst="rect">
            <a:avLst/>
          </a:prstGeom>
          <a:noFill/>
        </p:spPr>
        <p:txBody>
          <a:bodyPr wrap="square" rtlCol="0">
            <a:spAutoFit/>
          </a:bodyPr>
          <a:lstStyle/>
          <a:p>
            <a:r>
              <a:rPr lang="en-GB" sz="3600" dirty="0">
                <a:latin typeface="Source Sans Pro" panose="020B0503030403020204" pitchFamily="34" charset="0"/>
                <a:ea typeface="Source Sans Pro" panose="020B0503030403020204" pitchFamily="34" charset="0"/>
              </a:rPr>
              <a:t>VS.</a:t>
            </a:r>
          </a:p>
        </p:txBody>
      </p:sp>
      <p:sp>
        <p:nvSpPr>
          <p:cNvPr id="7" name="TextBox 6">
            <a:extLst>
              <a:ext uri="{FF2B5EF4-FFF2-40B4-BE49-F238E27FC236}">
                <a16:creationId xmlns:a16="http://schemas.microsoft.com/office/drawing/2014/main" id="{0A2EBDE3-D5C8-5C37-4C2E-FFECC7571937}"/>
              </a:ext>
            </a:extLst>
          </p:cNvPr>
          <p:cNvSpPr txBox="1"/>
          <p:nvPr/>
        </p:nvSpPr>
        <p:spPr>
          <a:xfrm>
            <a:off x="153695" y="5195165"/>
            <a:ext cx="12853575" cy="584775"/>
          </a:xfrm>
          <a:prstGeom prst="rect">
            <a:avLst/>
          </a:prstGeom>
          <a:noFill/>
        </p:spPr>
        <p:txBody>
          <a:bodyPr wrap="square" rtlCol="0">
            <a:spAutoFit/>
          </a:bodyPr>
          <a:lstStyle/>
          <a:p>
            <a:r>
              <a:rPr lang="en-GB" sz="1600" b="0" i="0" dirty="0">
                <a:solidFill>
                  <a:srgbClr val="383838"/>
                </a:solidFill>
                <a:effectLst/>
                <a:latin typeface="Source Sans Pro" panose="020B0503030403020204" pitchFamily="34" charset="0"/>
                <a:ea typeface="Source Sans Pro" panose="020B0503030403020204" pitchFamily="34" charset="0"/>
              </a:rPr>
              <a:t>For more information about the dataset and to download it from </a:t>
            </a:r>
            <a:r>
              <a:rPr lang="en-GB" sz="1600" b="0" i="0" dirty="0" err="1">
                <a:solidFill>
                  <a:srgbClr val="383838"/>
                </a:solidFill>
                <a:effectLst/>
                <a:latin typeface="Source Sans Pro" panose="020B0503030403020204" pitchFamily="34" charset="0"/>
                <a:ea typeface="Source Sans Pro" panose="020B0503030403020204" pitchFamily="34" charset="0"/>
              </a:rPr>
              <a:t>Figshare</a:t>
            </a:r>
            <a:r>
              <a:rPr lang="en-GB" sz="1600" b="0" i="0" dirty="0">
                <a:solidFill>
                  <a:srgbClr val="383838"/>
                </a:solidFill>
                <a:effectLst/>
                <a:latin typeface="Source Sans Pro" panose="020B0503030403020204" pitchFamily="34" charset="0"/>
                <a:ea typeface="Source Sans Pro" panose="020B0503030403020204" pitchFamily="34" charset="0"/>
              </a:rPr>
              <a:t>, check out the </a:t>
            </a:r>
            <a:r>
              <a:rPr lang="en-GB" sz="1600" b="0" i="0" u="none" strike="noStrike" dirty="0">
                <a:solidFill>
                  <a:srgbClr val="0044D7"/>
                </a:solidFill>
                <a:effectLst/>
                <a:latin typeface="Source Sans Pro" panose="020B0503030403020204" pitchFamily="34" charset="0"/>
                <a:ea typeface="Source Sans Pro" panose="020B0503030403020204" pitchFamily="34" charset="0"/>
                <a:hlinkClick r:id="rId5"/>
              </a:rPr>
              <a:t>Social Sciences workshop data page</a:t>
            </a:r>
            <a:r>
              <a:rPr lang="en-GB" sz="1600" b="0" i="0" dirty="0">
                <a:solidFill>
                  <a:srgbClr val="383838"/>
                </a:solidFill>
                <a:effectLst/>
                <a:latin typeface="Source Sans Pro" panose="020B0503030403020204" pitchFamily="34" charset="0"/>
                <a:ea typeface="Source Sans Pro" panose="020B0503030403020204" pitchFamily="34" charset="0"/>
              </a:rPr>
              <a:t>.</a:t>
            </a:r>
          </a:p>
          <a:p>
            <a:endParaRPr lang="en-GB" sz="1600" dirty="0">
              <a:latin typeface="Source Sans Pro" panose="020B0503030403020204" pitchFamily="34" charset="0"/>
              <a:ea typeface="Source Sans Pro" panose="020B0503030403020204" pitchFamily="34" charset="0"/>
            </a:endParaRPr>
          </a:p>
        </p:txBody>
      </p:sp>
      <p:sp>
        <p:nvSpPr>
          <p:cNvPr id="8" name="Rectangle 7">
            <a:extLst>
              <a:ext uri="{FF2B5EF4-FFF2-40B4-BE49-F238E27FC236}">
                <a16:creationId xmlns:a16="http://schemas.microsoft.com/office/drawing/2014/main" id="{7CEA599C-6C10-4069-8543-2ACC9A6CE625}"/>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2034FDCB-AE9C-48B4-988F-AFC5546C2A3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1370440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48099" y="1318537"/>
            <a:ext cx="11430554" cy="3429272"/>
          </a:xfrm>
          <a:prstGeom prst="rect">
            <a:avLst/>
          </a:prstGeom>
        </p:spPr>
        <p:txBody>
          <a:bodyPr wrap="square">
            <a:spAutoFit/>
          </a:bodyPr>
          <a:lstStyle/>
          <a:p>
            <a:pPr>
              <a:lnSpc>
                <a:spcPct val="150000"/>
              </a:lnSpc>
            </a:pPr>
            <a:endParaRPr lang="en-GB" sz="2000" dirty="0">
              <a:latin typeface="Source Sans Pro" panose="020B0503030403020204" pitchFamily="34" charset="0"/>
              <a:ea typeface="Source Sans Pro" panose="020B0503030403020204" pitchFamily="34" charset="0"/>
            </a:endParaRPr>
          </a:p>
          <a:p>
            <a:pPr>
              <a:lnSpc>
                <a:spcPct val="150000"/>
              </a:lnSpc>
              <a:buFont typeface="+mj-lt"/>
              <a:buAutoNum type="arabicPeriod"/>
            </a:pPr>
            <a:r>
              <a:rPr lang="en-GB" sz="2000" b="1" dirty="0">
                <a:latin typeface="Source Sans Pro" panose="020B0503030403020204" pitchFamily="34" charset="0"/>
                <a:ea typeface="Source Sans Pro" panose="020B0503030403020204" pitchFamily="34" charset="0"/>
              </a:rPr>
              <a:t> Download </a:t>
            </a:r>
            <a:r>
              <a:rPr lang="en-GB" sz="2000" dirty="0">
                <a:latin typeface="Source Sans Pro" panose="020B0503030403020204" pitchFamily="34" charset="0"/>
                <a:ea typeface="Source Sans Pro" panose="020B0503030403020204" pitchFamily="34" charset="0"/>
              </a:rPr>
              <a:t>the </a:t>
            </a:r>
            <a:r>
              <a:rPr lang="en-GB" sz="2000" dirty="0">
                <a:latin typeface="Source Sans Pro" panose="020B0503030403020204" pitchFamily="34" charset="0"/>
                <a:ea typeface="Source Sans Pro" panose="020B0503030403020204" pitchFamily="34" charset="0"/>
                <a:hlinkClick r:id="rId3"/>
              </a:rPr>
              <a:t>messy data</a:t>
            </a:r>
            <a:r>
              <a:rPr lang="en-GB" sz="2000" dirty="0">
                <a:latin typeface="Source Sans Pro" panose="020B0503030403020204" pitchFamily="34" charset="0"/>
                <a:ea typeface="Source Sans Pro" panose="020B0503030403020204" pitchFamily="34" charset="0"/>
              </a:rPr>
              <a:t>.</a:t>
            </a:r>
          </a:p>
          <a:p>
            <a:pPr>
              <a:lnSpc>
                <a:spcPct val="150000"/>
              </a:lnSpc>
              <a:buFont typeface="+mj-lt"/>
              <a:buAutoNum type="arabicPeriod"/>
            </a:pPr>
            <a:r>
              <a:rPr lang="en-GB" sz="2000" dirty="0">
                <a:latin typeface="Source Sans Pro" panose="020B0503030403020204" pitchFamily="34" charset="0"/>
                <a:ea typeface="Source Sans Pro" panose="020B0503030403020204" pitchFamily="34" charset="0"/>
              </a:rPr>
              <a:t> </a:t>
            </a:r>
            <a:r>
              <a:rPr lang="en-GB" sz="2000" b="1" dirty="0">
                <a:latin typeface="Source Sans Pro" panose="020B0503030403020204" pitchFamily="34" charset="0"/>
                <a:ea typeface="Source Sans Pro" panose="020B0503030403020204" pitchFamily="34" charset="0"/>
              </a:rPr>
              <a:t>Open </a:t>
            </a:r>
            <a:r>
              <a:rPr lang="en-GB" sz="2000" dirty="0">
                <a:latin typeface="Source Sans Pro" panose="020B0503030403020204" pitchFamily="34" charset="0"/>
                <a:ea typeface="Source Sans Pro" panose="020B0503030403020204" pitchFamily="34" charset="0"/>
              </a:rPr>
              <a:t>the file through your </a:t>
            </a:r>
            <a:r>
              <a:rPr lang="en-GB" sz="2000" b="1" dirty="0">
                <a:latin typeface="Source Sans Pro" panose="020B0503030403020204" pitchFamily="34" charset="0"/>
                <a:ea typeface="Source Sans Pro" panose="020B0503030403020204" pitchFamily="34" charset="0"/>
              </a:rPr>
              <a:t>spreadsheet software</a:t>
            </a:r>
            <a:r>
              <a:rPr lang="en-GB" sz="2000" dirty="0">
                <a:latin typeface="Source Sans Pro" panose="020B0503030403020204" pitchFamily="34" charset="0"/>
                <a:ea typeface="Source Sans Pro" panose="020B0503030403020204" pitchFamily="34" charset="0"/>
              </a:rPr>
              <a:t>.</a:t>
            </a:r>
          </a:p>
          <a:p>
            <a:pPr algn="l">
              <a:buFont typeface="+mj-lt"/>
              <a:buAutoNum type="arabicPeriod"/>
            </a:pPr>
            <a:r>
              <a:rPr lang="en-GB" sz="2000" dirty="0">
                <a:latin typeface="Source Sans Pro" panose="020B0503030403020204" pitchFamily="34" charset="0"/>
                <a:ea typeface="Source Sans Pro" panose="020B0503030403020204" pitchFamily="34" charset="0"/>
              </a:rPr>
              <a:t> </a:t>
            </a:r>
            <a:r>
              <a:rPr lang="en-GB" sz="2000" b="0" i="0" dirty="0">
                <a:solidFill>
                  <a:srgbClr val="212529"/>
                </a:solidFill>
                <a:effectLst/>
                <a:latin typeface="Source Sans Pro" panose="020B0503030403020204" pitchFamily="34" charset="0"/>
                <a:ea typeface="Source Sans Pro" panose="020B0503030403020204" pitchFamily="34" charset="0"/>
              </a:rPr>
              <a:t>Notice that there are </a:t>
            </a:r>
            <a:r>
              <a:rPr lang="en-GB" sz="2000" b="1" i="0" dirty="0">
                <a:solidFill>
                  <a:srgbClr val="212529"/>
                </a:solidFill>
                <a:effectLst/>
                <a:latin typeface="Source Sans Pro" panose="020B0503030403020204" pitchFamily="34" charset="0"/>
                <a:ea typeface="Source Sans Pro" panose="020B0503030403020204" pitchFamily="34" charset="0"/>
              </a:rPr>
              <a:t>two</a:t>
            </a:r>
            <a:r>
              <a:rPr lang="en-GB" sz="2000" b="0" i="0" dirty="0">
                <a:solidFill>
                  <a:srgbClr val="212529"/>
                </a:solidFill>
                <a:effectLst/>
                <a:latin typeface="Source Sans Pro" panose="020B0503030403020204" pitchFamily="34" charset="0"/>
                <a:ea typeface="Source Sans Pro" panose="020B0503030403020204" pitchFamily="34" charset="0"/>
              </a:rPr>
              <a:t> tabs. These </a:t>
            </a:r>
            <a:r>
              <a:rPr lang="en-GB" sz="2000" b="1" i="0" dirty="0">
                <a:solidFill>
                  <a:srgbClr val="212529"/>
                </a:solidFill>
                <a:effectLst/>
                <a:latin typeface="Source Sans Pro" panose="020B0503030403020204" pitchFamily="34" charset="0"/>
                <a:ea typeface="Source Sans Pro" panose="020B0503030403020204" pitchFamily="34" charset="0"/>
              </a:rPr>
              <a:t>data tables </a:t>
            </a:r>
            <a:r>
              <a:rPr lang="en-GB" sz="2000" b="0" i="0" dirty="0">
                <a:solidFill>
                  <a:srgbClr val="212529"/>
                </a:solidFill>
                <a:effectLst/>
                <a:latin typeface="Source Sans Pro" panose="020B0503030403020204" pitchFamily="34" charset="0"/>
                <a:ea typeface="Source Sans Pro" panose="020B0503030403020204" pitchFamily="34" charset="0"/>
              </a:rPr>
              <a:t>are </a:t>
            </a:r>
            <a:r>
              <a:rPr lang="en-GB" sz="2000" b="1" i="0" dirty="0">
                <a:solidFill>
                  <a:srgbClr val="212529"/>
                </a:solidFill>
                <a:effectLst/>
                <a:latin typeface="Source Sans Pro" panose="020B0503030403020204" pitchFamily="34" charset="0"/>
                <a:ea typeface="Source Sans Pro" panose="020B0503030403020204" pitchFamily="34" charset="0"/>
              </a:rPr>
              <a:t>structured differently</a:t>
            </a:r>
            <a:r>
              <a:rPr lang="en-GB" sz="2000" b="0" i="0" dirty="0">
                <a:solidFill>
                  <a:srgbClr val="212529"/>
                </a:solidFill>
                <a:effectLst/>
                <a:latin typeface="Source Sans Pro" panose="020B0503030403020204" pitchFamily="34" charset="0"/>
                <a:ea typeface="Source Sans Pro" panose="020B0503030403020204" pitchFamily="34" charset="0"/>
              </a:rPr>
              <a:t>. You need to </a:t>
            </a:r>
            <a:r>
              <a:rPr lang="en-GB" sz="2000" b="1" i="0" dirty="0">
                <a:solidFill>
                  <a:srgbClr val="212529"/>
                </a:solidFill>
                <a:effectLst/>
                <a:latin typeface="Source Sans Pro" panose="020B0503030403020204" pitchFamily="34" charset="0"/>
                <a:ea typeface="Source Sans Pro" panose="020B0503030403020204" pitchFamily="34" charset="0"/>
              </a:rPr>
              <a:t>fix this </a:t>
            </a:r>
            <a:r>
              <a:rPr lang="en-GB" sz="2000" dirty="0">
                <a:solidFill>
                  <a:srgbClr val="212529"/>
                </a:solidFill>
                <a:latin typeface="Source Sans Pro" panose="020B0503030403020204" pitchFamily="34" charset="0"/>
                <a:ea typeface="Source Sans Pro" panose="020B0503030403020204" pitchFamily="34" charset="0"/>
              </a:rPr>
              <a:t>to</a:t>
            </a:r>
            <a:r>
              <a:rPr lang="en-GB" sz="2000" b="0" i="0" dirty="0">
                <a:solidFill>
                  <a:srgbClr val="212529"/>
                </a:solidFill>
                <a:effectLst/>
                <a:latin typeface="Source Sans Pro" panose="020B0503030403020204" pitchFamily="34" charset="0"/>
                <a:ea typeface="Source Sans Pro" panose="020B0503030403020204" pitchFamily="34" charset="0"/>
              </a:rPr>
              <a:t> </a:t>
            </a:r>
            <a:r>
              <a:rPr lang="en-GB" sz="2000" b="1" i="0" dirty="0">
                <a:solidFill>
                  <a:srgbClr val="212529"/>
                </a:solidFill>
                <a:effectLst/>
                <a:latin typeface="Source Sans Pro" panose="020B0503030403020204" pitchFamily="34" charset="0"/>
                <a:ea typeface="Source Sans Pro" panose="020B0503030403020204" pitchFamily="34" charset="0"/>
              </a:rPr>
              <a:t>analyse</a:t>
            </a:r>
            <a:r>
              <a:rPr lang="en-GB" sz="2000" b="0" i="0" dirty="0">
                <a:solidFill>
                  <a:srgbClr val="212529"/>
                </a:solidFill>
                <a:effectLst/>
                <a:latin typeface="Source Sans Pro" panose="020B0503030403020204" pitchFamily="34" charset="0"/>
                <a:ea typeface="Source Sans Pro" panose="020B0503030403020204" pitchFamily="34" charset="0"/>
              </a:rPr>
              <a:t> the data.</a:t>
            </a:r>
          </a:p>
          <a:p>
            <a:pPr>
              <a:lnSpc>
                <a:spcPct val="150000"/>
              </a:lnSpc>
              <a:buFont typeface="+mj-lt"/>
              <a:buAutoNum type="arabicPeriod"/>
            </a:pPr>
            <a:r>
              <a:rPr lang="en-GB" sz="2000" b="0" i="0" dirty="0">
                <a:solidFill>
                  <a:srgbClr val="212529"/>
                </a:solidFill>
                <a:effectLst/>
                <a:latin typeface="Source Sans Pro" panose="020B0503030403020204" pitchFamily="34" charset="0"/>
                <a:ea typeface="Source Sans Pro" panose="020B0503030403020204" pitchFamily="34" charset="0"/>
              </a:rPr>
              <a:t> </a:t>
            </a:r>
            <a:r>
              <a:rPr lang="en-GB" sz="2000" b="1" i="0" dirty="0">
                <a:solidFill>
                  <a:srgbClr val="212529"/>
                </a:solidFill>
                <a:effectLst/>
                <a:latin typeface="Source Sans Pro" panose="020B0503030403020204" pitchFamily="34" charset="0"/>
                <a:ea typeface="Source Sans Pro" panose="020B0503030403020204" pitchFamily="34" charset="0"/>
              </a:rPr>
              <a:t>Identify</a:t>
            </a:r>
            <a:r>
              <a:rPr lang="en-GB" sz="2000" b="0" i="0" dirty="0">
                <a:solidFill>
                  <a:srgbClr val="212529"/>
                </a:solidFill>
                <a:effectLst/>
                <a:latin typeface="Source Sans Pro" panose="020B0503030403020204" pitchFamily="34" charset="0"/>
                <a:ea typeface="Source Sans Pro" panose="020B0503030403020204" pitchFamily="34" charset="0"/>
              </a:rPr>
              <a:t> what is </a:t>
            </a:r>
            <a:r>
              <a:rPr lang="en-GB" sz="2000" b="1" i="0" dirty="0">
                <a:solidFill>
                  <a:srgbClr val="212529"/>
                </a:solidFill>
                <a:effectLst/>
                <a:latin typeface="Source Sans Pro" panose="020B0503030403020204" pitchFamily="34" charset="0"/>
                <a:ea typeface="Source Sans Pro" panose="020B0503030403020204" pitchFamily="34" charset="0"/>
              </a:rPr>
              <a:t>wrong</a:t>
            </a:r>
            <a:r>
              <a:rPr lang="en-GB" sz="2000" b="0" i="0" dirty="0">
                <a:solidFill>
                  <a:srgbClr val="212529"/>
                </a:solidFill>
                <a:effectLst/>
                <a:latin typeface="Source Sans Pro" panose="020B0503030403020204" pitchFamily="34" charset="0"/>
                <a:ea typeface="Source Sans Pro" panose="020B0503030403020204" pitchFamily="34" charset="0"/>
              </a:rPr>
              <a:t> with this spreadsheet.</a:t>
            </a:r>
          </a:p>
          <a:p>
            <a:pPr>
              <a:lnSpc>
                <a:spcPct val="150000"/>
              </a:lnSpc>
              <a:buFont typeface="+mj-lt"/>
              <a:buAutoNum type="arabicPeriod"/>
            </a:pPr>
            <a:r>
              <a:rPr lang="en-GB" sz="2000" b="1" i="0" dirty="0">
                <a:solidFill>
                  <a:srgbClr val="212529"/>
                </a:solidFill>
                <a:effectLst/>
                <a:latin typeface="Source Sans Pro" panose="020B0503030403020204" pitchFamily="34" charset="0"/>
                <a:ea typeface="Source Sans Pro" panose="020B0503030403020204" pitchFamily="34" charset="0"/>
              </a:rPr>
              <a:t> Discuss the steps </a:t>
            </a:r>
            <a:r>
              <a:rPr lang="en-GB" sz="2000" b="0" i="0" dirty="0">
                <a:solidFill>
                  <a:srgbClr val="212529"/>
                </a:solidFill>
                <a:effectLst/>
                <a:latin typeface="Source Sans Pro" panose="020B0503030403020204" pitchFamily="34" charset="0"/>
                <a:ea typeface="Source Sans Pro" panose="020B0503030403020204" pitchFamily="34" charset="0"/>
              </a:rPr>
              <a:t>you would need to take to </a:t>
            </a:r>
            <a:r>
              <a:rPr lang="en-GB" sz="2000" b="1" i="0" dirty="0">
                <a:solidFill>
                  <a:srgbClr val="212529"/>
                </a:solidFill>
                <a:effectLst/>
                <a:latin typeface="Source Sans Pro" panose="020B0503030403020204" pitchFamily="34" charset="0"/>
                <a:ea typeface="Source Sans Pro" panose="020B0503030403020204" pitchFamily="34" charset="0"/>
              </a:rPr>
              <a:t>clean up the two tabs</a:t>
            </a:r>
            <a:r>
              <a:rPr lang="en-GB" sz="2000" b="0" i="0" dirty="0">
                <a:solidFill>
                  <a:srgbClr val="212529"/>
                </a:solidFill>
                <a:effectLst/>
                <a:latin typeface="Source Sans Pro" panose="020B0503030403020204" pitchFamily="34" charset="0"/>
                <a:ea typeface="Source Sans Pro" panose="020B0503030403020204" pitchFamily="34" charset="0"/>
              </a:rPr>
              <a:t>, and to put them </a:t>
            </a:r>
            <a:r>
              <a:rPr lang="en-GB" sz="2000" b="1" i="0" dirty="0">
                <a:solidFill>
                  <a:srgbClr val="212529"/>
                </a:solidFill>
                <a:effectLst/>
                <a:latin typeface="Source Sans Pro" panose="020B0503030403020204" pitchFamily="34" charset="0"/>
                <a:ea typeface="Source Sans Pro" panose="020B0503030403020204" pitchFamily="34" charset="0"/>
              </a:rPr>
              <a:t>all together in one spreadsheet</a:t>
            </a:r>
            <a:r>
              <a:rPr lang="en-GB" sz="2000" b="0" i="0" dirty="0">
                <a:solidFill>
                  <a:srgbClr val="212529"/>
                </a:solidFill>
                <a:effectLst/>
                <a:latin typeface="Source Sans Pro" panose="020B0503030403020204" pitchFamily="34" charset="0"/>
                <a:ea typeface="Source Sans Pro" panose="020B0503030403020204" pitchFamily="34" charset="0"/>
              </a:rPr>
              <a:t>.</a:t>
            </a:r>
            <a:endParaRPr lang="en-GB" sz="2000" b="0" i="0" dirty="0">
              <a:effectLst/>
              <a:latin typeface="Source Sans Pro" panose="020B0503030403020204" pitchFamily="34" charset="0"/>
              <a:ea typeface="Source Sans Pro" panose="020B0503030403020204" pitchFamily="34" charset="0"/>
            </a:endParaRPr>
          </a:p>
        </p:txBody>
      </p:sp>
      <p:sp>
        <p:nvSpPr>
          <p:cNvPr id="6" name="TextBox 5"/>
          <p:cNvSpPr txBox="1"/>
          <p:nvPr/>
        </p:nvSpPr>
        <p:spPr>
          <a:xfrm>
            <a:off x="0" y="103515"/>
            <a:ext cx="12192000" cy="523220"/>
          </a:xfrm>
          <a:prstGeom prst="rect">
            <a:avLst/>
          </a:prstGeom>
          <a:solidFill>
            <a:srgbClr val="CC0000">
              <a:alpha val="69804"/>
            </a:srgbClr>
          </a:solidFill>
        </p:spPr>
        <p:txBody>
          <a:bodyPr wrap="square" rtlCol="0">
            <a:spAutoFit/>
          </a:bodyPr>
          <a:lstStyle/>
          <a:p>
            <a:pPr algn="r"/>
            <a:r>
              <a:rPr lang="en-GB" sz="2800" dirty="0">
                <a:latin typeface="Source Sans Pro" panose="020B0503030403020204" pitchFamily="34" charset="0"/>
                <a:ea typeface="Source Sans Pro" panose="020B0503030403020204" pitchFamily="34" charset="0"/>
              </a:rPr>
              <a:t>2. Formatting data tables in Spreadsheets</a:t>
            </a:r>
          </a:p>
        </p:txBody>
      </p:sp>
      <p:sp>
        <p:nvSpPr>
          <p:cNvPr id="7" name="TextBox 6"/>
          <p:cNvSpPr txBox="1"/>
          <p:nvPr/>
        </p:nvSpPr>
        <p:spPr>
          <a:xfrm>
            <a:off x="103719" y="757916"/>
            <a:ext cx="12012385" cy="830997"/>
          </a:xfrm>
          <a:prstGeom prst="rect">
            <a:avLst/>
          </a:prstGeom>
          <a:noFill/>
        </p:spPr>
        <p:txBody>
          <a:bodyPr wrap="square" rtlCol="0">
            <a:spAutoFit/>
          </a:bodyPr>
          <a:lstStyle/>
          <a:p>
            <a:r>
              <a:rPr lang="en-GB" sz="2400" b="1" dirty="0">
                <a:latin typeface="Source Sans Pro" panose="020B0503030403020204" pitchFamily="34" charset="0"/>
                <a:ea typeface="Source Sans Pro" panose="020B0503030403020204" pitchFamily="34" charset="0"/>
              </a:rPr>
              <a:t>Exercise: </a:t>
            </a:r>
            <a:r>
              <a:rPr lang="en-GB" sz="2400" b="0" i="0" dirty="0">
                <a:solidFill>
                  <a:srgbClr val="383838"/>
                </a:solidFill>
                <a:effectLst/>
                <a:latin typeface="Source Sans Pro" panose="020B0503030403020204" pitchFamily="34" charset="0"/>
                <a:ea typeface="Source Sans Pro" panose="020B0503030403020204" pitchFamily="34" charset="0"/>
              </a:rPr>
              <a:t>We’re going to take a messy version of the SAFI data and describe how we would clean it up.</a:t>
            </a:r>
            <a:endParaRPr lang="en-GB" sz="2400" b="1" dirty="0">
              <a:latin typeface="Source Sans Pro" panose="020B0503030403020204" pitchFamily="34" charset="0"/>
              <a:ea typeface="Source Sans Pro" panose="020B0503030403020204" pitchFamily="34" charset="0"/>
            </a:endParaRPr>
          </a:p>
        </p:txBody>
      </p:sp>
      <p:sp>
        <p:nvSpPr>
          <p:cNvPr id="2" name="TextBox 1">
            <a:extLst>
              <a:ext uri="{FF2B5EF4-FFF2-40B4-BE49-F238E27FC236}">
                <a16:creationId xmlns:a16="http://schemas.microsoft.com/office/drawing/2014/main" id="{DA31B161-797B-0595-9E5F-07654E0DA4D9}"/>
              </a:ext>
            </a:extLst>
          </p:cNvPr>
          <p:cNvSpPr txBox="1"/>
          <p:nvPr/>
        </p:nvSpPr>
        <p:spPr>
          <a:xfrm>
            <a:off x="248099" y="4908320"/>
            <a:ext cx="12012386" cy="400110"/>
          </a:xfrm>
          <a:prstGeom prst="rect">
            <a:avLst/>
          </a:prstGeom>
          <a:noFill/>
        </p:spPr>
        <p:txBody>
          <a:bodyPr wrap="square" rtlCol="0">
            <a:spAutoFit/>
          </a:bodyPr>
          <a:lstStyle/>
          <a:p>
            <a:r>
              <a:rPr lang="en-GB" sz="2000" dirty="0">
                <a:latin typeface="Source Sans Pro" panose="020B0503030403020204" pitchFamily="34" charset="0"/>
                <a:ea typeface="Source Sans Pro" panose="020B0503030403020204" pitchFamily="34" charset="0"/>
              </a:rPr>
              <a:t>* Important: </a:t>
            </a:r>
            <a:r>
              <a:rPr lang="en-GB" sz="2000" b="1" dirty="0">
                <a:latin typeface="Source Sans Pro" panose="020B0503030403020204" pitchFamily="34" charset="0"/>
                <a:ea typeface="Source Sans Pro" panose="020B0503030403020204" pitchFamily="34" charset="0"/>
              </a:rPr>
              <a:t>NEVER </a:t>
            </a:r>
            <a:r>
              <a:rPr lang="en-GB" sz="2000" dirty="0">
                <a:latin typeface="Source Sans Pro" panose="020B0503030403020204" pitchFamily="34" charset="0"/>
                <a:ea typeface="Source Sans Pro" panose="020B0503030403020204" pitchFamily="34" charset="0"/>
              </a:rPr>
              <a:t>modify the original/raw data (regardless of how upsetting it might be). </a:t>
            </a:r>
            <a:r>
              <a:rPr lang="en-GB" sz="1600" dirty="0">
                <a:latin typeface="Source Sans Pro" panose="020B0503030403020204" pitchFamily="34" charset="0"/>
                <a:ea typeface="Source Sans Pro" panose="020B0503030403020204" pitchFamily="34" charset="0"/>
              </a:rPr>
              <a:t>*</a:t>
            </a:r>
            <a:endParaRPr lang="en-GB" sz="1600" b="1" dirty="0">
              <a:latin typeface="Source Sans Pro" panose="020B0503030403020204" pitchFamily="34" charset="0"/>
              <a:ea typeface="Source Sans Pro" panose="020B0503030403020204" pitchFamily="34" charset="0"/>
            </a:endParaRPr>
          </a:p>
        </p:txBody>
      </p:sp>
      <p:sp>
        <p:nvSpPr>
          <p:cNvPr id="8" name="Rectangle 7">
            <a:extLst>
              <a:ext uri="{FF2B5EF4-FFF2-40B4-BE49-F238E27FC236}">
                <a16:creationId xmlns:a16="http://schemas.microsoft.com/office/drawing/2014/main" id="{37AEF2D0-EAE6-4251-808F-EEEDE16E0453}"/>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D41E718E-6585-499D-A6F2-FC340F986E7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18800958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020" y="585902"/>
            <a:ext cx="4423611" cy="1148966"/>
          </a:xfrm>
        </p:spPr>
        <p:txBody>
          <a:bodyPr>
            <a:normAutofit/>
          </a:bodyPr>
          <a:lstStyle/>
          <a:p>
            <a:pPr algn="ctr"/>
            <a:r>
              <a:rPr lang="en-GB" sz="2800" b="1" dirty="0">
                <a:latin typeface="Source Sans Pro" panose="020B0503030403020204" pitchFamily="34" charset="0"/>
                <a:ea typeface="Source Sans Pro" panose="020B0503030403020204" pitchFamily="34" charset="0"/>
              </a:rPr>
              <a:t>What did we find?</a:t>
            </a:r>
          </a:p>
        </p:txBody>
      </p:sp>
      <p:sp>
        <p:nvSpPr>
          <p:cNvPr id="3" name="Content Placeholder 2"/>
          <p:cNvSpPr>
            <a:spLocks noGrp="1"/>
          </p:cNvSpPr>
          <p:nvPr>
            <p:ph idx="1"/>
          </p:nvPr>
        </p:nvSpPr>
        <p:spPr>
          <a:xfrm>
            <a:off x="652083" y="1647363"/>
            <a:ext cx="10515600" cy="4723659"/>
          </a:xfrm>
        </p:spPr>
        <p:txBody>
          <a:bodyPr numCol="2">
            <a:normAutofit/>
          </a:bodyPr>
          <a:lstStyle/>
          <a:p>
            <a:pPr algn="l">
              <a:buFont typeface="Arial" panose="020B0604020202020204" pitchFamily="34" charset="0"/>
              <a:buChar char="•"/>
            </a:pPr>
            <a:r>
              <a:rPr lang="en-GB" sz="2400" b="0" i="0" u="none" strike="noStrike" dirty="0">
                <a:solidFill>
                  <a:srgbClr val="0044D7"/>
                </a:solidFill>
                <a:effectLst/>
                <a:latin typeface="Source Sans Pro" panose="020B0503030403020204" pitchFamily="34" charset="0"/>
                <a:ea typeface="Source Sans Pro" panose="020B0503030403020204" pitchFamily="34" charset="0"/>
                <a:hlinkClick r:id="rId2"/>
              </a:rPr>
              <a:t>Using multiple tables</a:t>
            </a:r>
            <a:endParaRPr lang="en-GB" sz="2400" b="0" i="0" dirty="0">
              <a:solidFill>
                <a:srgbClr val="212529"/>
              </a:solidFill>
              <a:effectLst/>
              <a:latin typeface="Source Sans Pro" panose="020B0503030403020204" pitchFamily="34" charset="0"/>
              <a:ea typeface="Source Sans Pro" panose="020B0503030403020204" pitchFamily="34" charset="0"/>
            </a:endParaRPr>
          </a:p>
          <a:p>
            <a:pPr algn="l">
              <a:buFont typeface="Arial" panose="020B0604020202020204" pitchFamily="34" charset="0"/>
              <a:buChar char="•"/>
            </a:pPr>
            <a:r>
              <a:rPr lang="en-GB" sz="2400" b="0" i="0" u="none" strike="noStrike" dirty="0">
                <a:solidFill>
                  <a:srgbClr val="0044D7"/>
                </a:solidFill>
                <a:effectLst/>
                <a:latin typeface="Source Sans Pro" panose="020B0503030403020204" pitchFamily="34" charset="0"/>
                <a:ea typeface="Source Sans Pro" panose="020B0503030403020204" pitchFamily="34" charset="0"/>
                <a:hlinkClick r:id="rId3"/>
              </a:rPr>
              <a:t>Using multiple tabs</a:t>
            </a:r>
            <a:endParaRPr lang="en-GB" sz="2400" b="0" i="0" dirty="0">
              <a:solidFill>
                <a:srgbClr val="212529"/>
              </a:solidFill>
              <a:effectLst/>
              <a:latin typeface="Source Sans Pro" panose="020B0503030403020204" pitchFamily="34" charset="0"/>
              <a:ea typeface="Source Sans Pro" panose="020B0503030403020204" pitchFamily="34" charset="0"/>
            </a:endParaRPr>
          </a:p>
          <a:p>
            <a:pPr algn="l">
              <a:buFont typeface="Arial" panose="020B0604020202020204" pitchFamily="34" charset="0"/>
              <a:buChar char="•"/>
            </a:pPr>
            <a:r>
              <a:rPr lang="en-GB" sz="2400" b="0" i="0" u="none" strike="noStrike" dirty="0">
                <a:solidFill>
                  <a:srgbClr val="0044D7"/>
                </a:solidFill>
                <a:effectLst/>
                <a:latin typeface="Source Sans Pro" panose="020B0503030403020204" pitchFamily="34" charset="0"/>
                <a:ea typeface="Source Sans Pro" panose="020B0503030403020204" pitchFamily="34" charset="0"/>
                <a:hlinkClick r:id="rId4"/>
              </a:rPr>
              <a:t>Not filling in zeros</a:t>
            </a:r>
            <a:endParaRPr lang="en-GB" sz="2400" b="0" i="0" dirty="0">
              <a:solidFill>
                <a:srgbClr val="212529"/>
              </a:solidFill>
              <a:effectLst/>
              <a:latin typeface="Source Sans Pro" panose="020B0503030403020204" pitchFamily="34" charset="0"/>
              <a:ea typeface="Source Sans Pro" panose="020B0503030403020204" pitchFamily="34" charset="0"/>
            </a:endParaRPr>
          </a:p>
          <a:p>
            <a:pPr algn="l">
              <a:buFont typeface="Arial" panose="020B0604020202020204" pitchFamily="34" charset="0"/>
              <a:buChar char="•"/>
            </a:pPr>
            <a:r>
              <a:rPr lang="en-GB" sz="2400" b="0" i="0" u="none" strike="noStrike" dirty="0">
                <a:solidFill>
                  <a:srgbClr val="0044D7"/>
                </a:solidFill>
                <a:effectLst/>
                <a:latin typeface="Source Sans Pro" panose="020B0503030403020204" pitchFamily="34" charset="0"/>
                <a:ea typeface="Source Sans Pro" panose="020B0503030403020204" pitchFamily="34" charset="0"/>
                <a:hlinkClick r:id="rId5"/>
              </a:rPr>
              <a:t>Using problematic null values</a:t>
            </a:r>
            <a:endParaRPr lang="en-GB" sz="2400" b="0" i="0" dirty="0">
              <a:solidFill>
                <a:srgbClr val="212529"/>
              </a:solidFill>
              <a:effectLst/>
              <a:latin typeface="Source Sans Pro" panose="020B0503030403020204" pitchFamily="34" charset="0"/>
              <a:ea typeface="Source Sans Pro" panose="020B0503030403020204" pitchFamily="34" charset="0"/>
            </a:endParaRPr>
          </a:p>
          <a:p>
            <a:pPr algn="l">
              <a:buFont typeface="Arial" panose="020B0604020202020204" pitchFamily="34" charset="0"/>
              <a:buChar char="•"/>
            </a:pPr>
            <a:r>
              <a:rPr lang="en-GB" sz="2400" b="0" i="0" u="none" strike="noStrike" dirty="0">
                <a:solidFill>
                  <a:srgbClr val="0044D7"/>
                </a:solidFill>
                <a:effectLst/>
                <a:latin typeface="Source Sans Pro" panose="020B0503030403020204" pitchFamily="34" charset="0"/>
                <a:ea typeface="Source Sans Pro" panose="020B0503030403020204" pitchFamily="34" charset="0"/>
                <a:hlinkClick r:id="rId6"/>
              </a:rPr>
              <a:t>Using formatting to convey information</a:t>
            </a:r>
            <a:endParaRPr lang="en-GB" sz="2400" b="0" i="0" dirty="0">
              <a:solidFill>
                <a:srgbClr val="212529"/>
              </a:solidFill>
              <a:effectLst/>
              <a:latin typeface="Source Sans Pro" panose="020B0503030403020204" pitchFamily="34" charset="0"/>
              <a:ea typeface="Source Sans Pro" panose="020B0503030403020204" pitchFamily="34" charset="0"/>
            </a:endParaRPr>
          </a:p>
          <a:p>
            <a:pPr algn="l">
              <a:buFont typeface="Arial" panose="020B0604020202020204" pitchFamily="34" charset="0"/>
              <a:buChar char="•"/>
            </a:pPr>
            <a:r>
              <a:rPr lang="en-GB" sz="2400" b="0" i="0" u="none" strike="noStrike" dirty="0">
                <a:solidFill>
                  <a:srgbClr val="0044D7"/>
                </a:solidFill>
                <a:effectLst/>
                <a:latin typeface="Source Sans Pro" panose="020B0503030403020204" pitchFamily="34" charset="0"/>
                <a:ea typeface="Source Sans Pro" panose="020B0503030403020204" pitchFamily="34" charset="0"/>
                <a:hlinkClick r:id="rId7"/>
              </a:rPr>
              <a:t>Using formatting to make the data sheet look pretty</a:t>
            </a:r>
            <a:endParaRPr lang="en-GB" sz="2400" b="0" i="0" dirty="0">
              <a:solidFill>
                <a:srgbClr val="212529"/>
              </a:solidFill>
              <a:effectLst/>
              <a:latin typeface="Source Sans Pro" panose="020B0503030403020204" pitchFamily="34" charset="0"/>
              <a:ea typeface="Source Sans Pro" panose="020B0503030403020204" pitchFamily="34" charset="0"/>
            </a:endParaRPr>
          </a:p>
          <a:p>
            <a:pPr marL="0" indent="0" algn="l">
              <a:buNone/>
            </a:pPr>
            <a:endParaRPr lang="en-GB" sz="2400" dirty="0">
              <a:solidFill>
                <a:srgbClr val="0044D7"/>
              </a:solidFill>
              <a:latin typeface="Source Sans Pro" panose="020B0503030403020204" pitchFamily="34" charset="0"/>
              <a:ea typeface="Source Sans Pro" panose="020B0503030403020204" pitchFamily="34" charset="0"/>
              <a:hlinkClick r:id="rId8"/>
            </a:endParaRPr>
          </a:p>
          <a:p>
            <a:pPr algn="l">
              <a:buFont typeface="Arial" panose="020B0604020202020204" pitchFamily="34" charset="0"/>
              <a:buChar char="•"/>
            </a:pPr>
            <a:r>
              <a:rPr lang="en-GB" sz="2400" b="0" i="0" u="none" strike="noStrike" dirty="0">
                <a:solidFill>
                  <a:srgbClr val="0044D7"/>
                </a:solidFill>
                <a:effectLst/>
                <a:latin typeface="Source Sans Pro" panose="020B0503030403020204" pitchFamily="34" charset="0"/>
                <a:ea typeface="Source Sans Pro" panose="020B0503030403020204" pitchFamily="34" charset="0"/>
                <a:hlinkClick r:id="rId8"/>
              </a:rPr>
              <a:t>Placing comments or units in cells</a:t>
            </a:r>
            <a:endParaRPr lang="en-GB" sz="2400" b="0" i="0" dirty="0">
              <a:solidFill>
                <a:srgbClr val="212529"/>
              </a:solidFill>
              <a:effectLst/>
              <a:latin typeface="Source Sans Pro" panose="020B0503030403020204" pitchFamily="34" charset="0"/>
              <a:ea typeface="Source Sans Pro" panose="020B0503030403020204" pitchFamily="34" charset="0"/>
            </a:endParaRPr>
          </a:p>
          <a:p>
            <a:pPr algn="l">
              <a:buFont typeface="Arial" panose="020B0604020202020204" pitchFamily="34" charset="0"/>
              <a:buChar char="•"/>
            </a:pPr>
            <a:r>
              <a:rPr lang="en-GB" sz="2400" b="0" i="0" u="none" strike="noStrike" dirty="0">
                <a:solidFill>
                  <a:srgbClr val="0044D7"/>
                </a:solidFill>
                <a:effectLst/>
                <a:latin typeface="Source Sans Pro" panose="020B0503030403020204" pitchFamily="34" charset="0"/>
                <a:ea typeface="Source Sans Pro" panose="020B0503030403020204" pitchFamily="34" charset="0"/>
                <a:hlinkClick r:id="rId9"/>
              </a:rPr>
              <a:t>Entering more than one piece of information in a cell</a:t>
            </a:r>
            <a:endParaRPr lang="en-GB" sz="2400" b="0" i="0" dirty="0">
              <a:solidFill>
                <a:srgbClr val="212529"/>
              </a:solidFill>
              <a:effectLst/>
              <a:latin typeface="Source Sans Pro" panose="020B0503030403020204" pitchFamily="34" charset="0"/>
              <a:ea typeface="Source Sans Pro" panose="020B0503030403020204" pitchFamily="34" charset="0"/>
            </a:endParaRPr>
          </a:p>
          <a:p>
            <a:pPr algn="l">
              <a:buFont typeface="Arial" panose="020B0604020202020204" pitchFamily="34" charset="0"/>
              <a:buChar char="•"/>
            </a:pPr>
            <a:r>
              <a:rPr lang="en-GB" sz="2400" b="0" i="0" u="none" strike="noStrike" dirty="0">
                <a:solidFill>
                  <a:srgbClr val="0044D7"/>
                </a:solidFill>
                <a:effectLst/>
                <a:latin typeface="Source Sans Pro" panose="020B0503030403020204" pitchFamily="34" charset="0"/>
                <a:ea typeface="Source Sans Pro" panose="020B0503030403020204" pitchFamily="34" charset="0"/>
                <a:hlinkClick r:id="rId10"/>
              </a:rPr>
              <a:t>Using problematic field names</a:t>
            </a:r>
            <a:endParaRPr lang="en-GB" sz="2400" b="0" i="0" dirty="0">
              <a:solidFill>
                <a:srgbClr val="212529"/>
              </a:solidFill>
              <a:effectLst/>
              <a:latin typeface="Source Sans Pro" panose="020B0503030403020204" pitchFamily="34" charset="0"/>
              <a:ea typeface="Source Sans Pro" panose="020B0503030403020204" pitchFamily="34" charset="0"/>
            </a:endParaRPr>
          </a:p>
          <a:p>
            <a:pPr algn="l">
              <a:buFont typeface="Arial" panose="020B0604020202020204" pitchFamily="34" charset="0"/>
              <a:buChar char="•"/>
            </a:pPr>
            <a:r>
              <a:rPr lang="en-GB" sz="2400" b="0" i="0" u="none" strike="noStrike" dirty="0">
                <a:solidFill>
                  <a:srgbClr val="0044D7"/>
                </a:solidFill>
                <a:effectLst/>
                <a:latin typeface="Source Sans Pro" panose="020B0503030403020204" pitchFamily="34" charset="0"/>
                <a:ea typeface="Source Sans Pro" panose="020B0503030403020204" pitchFamily="34" charset="0"/>
                <a:hlinkClick r:id="rId11"/>
              </a:rPr>
              <a:t>Using special characters in data</a:t>
            </a:r>
            <a:endParaRPr lang="en-GB" sz="2400" b="0" i="0" dirty="0">
              <a:solidFill>
                <a:srgbClr val="212529"/>
              </a:solidFill>
              <a:effectLst/>
              <a:latin typeface="Source Sans Pro" panose="020B0503030403020204" pitchFamily="34" charset="0"/>
              <a:ea typeface="Source Sans Pro" panose="020B0503030403020204" pitchFamily="34" charset="0"/>
            </a:endParaRPr>
          </a:p>
          <a:p>
            <a:endParaRPr lang="en-GB" sz="2400" dirty="0">
              <a:latin typeface="Source Sans Pro" panose="020B0503030403020204" pitchFamily="34" charset="0"/>
              <a:ea typeface="Source Sans Pro" panose="020B0503030403020204" pitchFamily="34" charset="0"/>
            </a:endParaRPr>
          </a:p>
        </p:txBody>
      </p:sp>
      <p:sp>
        <p:nvSpPr>
          <p:cNvPr id="4" name="TextBox 3"/>
          <p:cNvSpPr txBox="1"/>
          <p:nvPr/>
        </p:nvSpPr>
        <p:spPr>
          <a:xfrm>
            <a:off x="0" y="103515"/>
            <a:ext cx="12192000" cy="461665"/>
          </a:xfrm>
          <a:prstGeom prst="rect">
            <a:avLst/>
          </a:prstGeom>
          <a:solidFill>
            <a:srgbClr val="CC0000">
              <a:alpha val="69804"/>
            </a:srgbClr>
          </a:solidFill>
        </p:spPr>
        <p:txBody>
          <a:bodyPr wrap="square" rtlCol="0">
            <a:spAutoFit/>
          </a:bodyPr>
          <a:lstStyle/>
          <a:p>
            <a:pPr algn="r"/>
            <a:r>
              <a:rPr lang="en-GB" sz="2400" dirty="0">
                <a:latin typeface="Source Sans Pro" panose="020B0503030403020204" pitchFamily="34" charset="0"/>
                <a:ea typeface="Source Sans Pro" panose="020B0503030403020204" pitchFamily="34" charset="0"/>
              </a:rPr>
              <a:t>2. Formatting data tables in Spreadsheets</a:t>
            </a:r>
          </a:p>
        </p:txBody>
      </p:sp>
      <p:pic>
        <p:nvPicPr>
          <p:cNvPr id="6" name="Picture 2" descr="Image result for memes on spreadsheet"/>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3636131" y="3343408"/>
            <a:ext cx="2457826" cy="184337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719B35F8-C02A-41FB-9FB7-EB1F6F4E7B70}"/>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latin typeface="Source Sans Pro" panose="020B0503030403020204" pitchFamily="34" charset="0"/>
              <a:ea typeface="Source Sans Pro" panose="020B0503030403020204" pitchFamily="34" charset="0"/>
            </a:endParaRPr>
          </a:p>
        </p:txBody>
      </p:sp>
      <p:pic>
        <p:nvPicPr>
          <p:cNvPr id="8" name="Picture 7">
            <a:extLst>
              <a:ext uri="{FF2B5EF4-FFF2-40B4-BE49-F238E27FC236}">
                <a16:creationId xmlns:a16="http://schemas.microsoft.com/office/drawing/2014/main" id="{8F79E1C2-3919-41E4-96AD-2BEC8A28FF59}"/>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1502182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0" y="103515"/>
            <a:ext cx="12192000" cy="523220"/>
          </a:xfrm>
          <a:prstGeom prst="rect">
            <a:avLst/>
          </a:prstGeom>
          <a:solidFill>
            <a:srgbClr val="CC0000">
              <a:alpha val="69804"/>
            </a:srgbClr>
          </a:solidFill>
        </p:spPr>
        <p:txBody>
          <a:bodyPr wrap="square" rtlCol="0">
            <a:spAutoFit/>
          </a:bodyPr>
          <a:lstStyle/>
          <a:p>
            <a:pPr algn="r"/>
            <a:r>
              <a:rPr lang="en-GB" sz="2800" dirty="0"/>
              <a:t>2. Formatting data tables in Spreadsheets</a:t>
            </a:r>
          </a:p>
        </p:txBody>
      </p:sp>
      <p:sp>
        <p:nvSpPr>
          <p:cNvPr id="14" name="TextBox 13"/>
          <p:cNvSpPr txBox="1"/>
          <p:nvPr/>
        </p:nvSpPr>
        <p:spPr>
          <a:xfrm>
            <a:off x="0" y="802100"/>
            <a:ext cx="11987407" cy="4230389"/>
          </a:xfrm>
          <a:prstGeom prst="rect">
            <a:avLst/>
          </a:prstGeom>
          <a:noFill/>
        </p:spPr>
        <p:txBody>
          <a:bodyPr wrap="square" rtlCol="0">
            <a:spAutoFit/>
          </a:bodyPr>
          <a:lstStyle/>
          <a:p>
            <a:pPr lvl="0" eaLnBrk="0" fontAlgn="base" hangingPunct="0">
              <a:spcBef>
                <a:spcPct val="0"/>
              </a:spcBef>
              <a:spcAft>
                <a:spcPct val="0"/>
              </a:spcAft>
            </a:pPr>
            <a:r>
              <a:rPr lang="en-US" altLang="en-US" sz="3200" dirty="0"/>
              <a:t>Metadata</a:t>
            </a:r>
          </a:p>
          <a:p>
            <a:pPr marL="285750" lvl="0" indent="-285750" eaLnBrk="0" fontAlgn="base" hangingPunct="0">
              <a:lnSpc>
                <a:spcPct val="150000"/>
              </a:lnSpc>
              <a:spcBef>
                <a:spcPct val="0"/>
              </a:spcBef>
              <a:spcAft>
                <a:spcPct val="0"/>
              </a:spcAft>
              <a:buFont typeface="Arial" panose="020B0604020202020204" pitchFamily="34" charset="0"/>
              <a:buChar char="•"/>
            </a:pPr>
            <a:r>
              <a:rPr lang="en-US" altLang="en-US" sz="2000" dirty="0"/>
              <a:t>Recording </a:t>
            </a:r>
            <a:r>
              <a:rPr lang="en-US" altLang="en-US" sz="2000" b="1" dirty="0"/>
              <a:t>data about your data </a:t>
            </a:r>
            <a:r>
              <a:rPr lang="en-US" altLang="en-US" sz="2000" dirty="0"/>
              <a:t>(“metadata”) is essential.  </a:t>
            </a:r>
          </a:p>
          <a:p>
            <a:pPr marL="285750" lvl="0" indent="-285750" eaLnBrk="0" fontAlgn="base" hangingPunct="0">
              <a:lnSpc>
                <a:spcPct val="150000"/>
              </a:lnSpc>
              <a:spcBef>
                <a:spcPct val="0"/>
              </a:spcBef>
              <a:spcAft>
                <a:spcPct val="0"/>
              </a:spcAft>
              <a:buFont typeface="Arial" panose="020B0604020202020204" pitchFamily="34" charset="0"/>
              <a:buChar char="•"/>
            </a:pPr>
            <a:r>
              <a:rPr lang="en-US" altLang="en-US" sz="2000" dirty="0"/>
              <a:t>Doing so allows for easier </a:t>
            </a:r>
            <a:r>
              <a:rPr lang="en-US" altLang="en-US" sz="2000" b="1" i="1" dirty="0"/>
              <a:t>verification</a:t>
            </a:r>
            <a:r>
              <a:rPr lang="en-US" altLang="en-US" sz="2000" dirty="0"/>
              <a:t>, </a:t>
            </a:r>
            <a:r>
              <a:rPr lang="en-US" altLang="en-US" sz="2000" b="1" i="1" dirty="0"/>
              <a:t>validation</a:t>
            </a:r>
            <a:r>
              <a:rPr lang="en-US" altLang="en-US" sz="2000" dirty="0"/>
              <a:t>, </a:t>
            </a:r>
            <a:r>
              <a:rPr lang="en-US" altLang="en-US" sz="2000" b="1" i="1" dirty="0"/>
              <a:t>replication</a:t>
            </a:r>
            <a:r>
              <a:rPr lang="en-US" altLang="en-US" sz="2000" dirty="0"/>
              <a:t>, </a:t>
            </a:r>
            <a:r>
              <a:rPr lang="en-US" altLang="en-US" sz="2000" b="1" i="1" dirty="0"/>
              <a:t>inspiration</a:t>
            </a:r>
            <a:r>
              <a:rPr lang="en-US" altLang="en-US" sz="2000" dirty="0"/>
              <a:t>, </a:t>
            </a:r>
            <a:r>
              <a:rPr lang="en-US" altLang="en-US" sz="2000" b="1" i="1" dirty="0"/>
              <a:t>archive(</a:t>
            </a:r>
            <a:r>
              <a:rPr lang="en-US" altLang="en-US" sz="2000" b="1" i="1" dirty="0" err="1"/>
              <a:t>isation</a:t>
            </a:r>
            <a:r>
              <a:rPr lang="en-US" altLang="en-US" sz="2000" b="1" i="1" dirty="0"/>
              <a:t>?)</a:t>
            </a:r>
            <a:r>
              <a:rPr lang="en-US" altLang="en-US" sz="2000" dirty="0"/>
              <a:t>, and </a:t>
            </a:r>
            <a:r>
              <a:rPr lang="en-US" altLang="en-US" sz="2000" b="1" i="1" dirty="0"/>
              <a:t>accessibility</a:t>
            </a:r>
            <a:r>
              <a:rPr lang="en-US" altLang="en-US" sz="2000" dirty="0"/>
              <a:t> of your data.</a:t>
            </a:r>
          </a:p>
          <a:p>
            <a:pPr marL="285750" lvl="0" indent="-285750" eaLnBrk="0" fontAlgn="base" hangingPunct="0">
              <a:lnSpc>
                <a:spcPct val="150000"/>
              </a:lnSpc>
              <a:spcBef>
                <a:spcPct val="0"/>
              </a:spcBef>
              <a:spcAft>
                <a:spcPct val="0"/>
              </a:spcAft>
              <a:buFont typeface="Arial" panose="020B0604020202020204" pitchFamily="34" charset="0"/>
              <a:buChar char="•"/>
            </a:pPr>
            <a:r>
              <a:rPr lang="en-US" altLang="en-US" sz="2000" dirty="0"/>
              <a:t>Understanding metadata is a job for human beings. </a:t>
            </a:r>
          </a:p>
          <a:p>
            <a:pPr marL="285750" lvl="0" indent="-285750" eaLnBrk="0" fontAlgn="base" hangingPunct="0">
              <a:lnSpc>
                <a:spcPct val="150000"/>
              </a:lnSpc>
              <a:spcBef>
                <a:spcPct val="0"/>
              </a:spcBef>
              <a:spcAft>
                <a:spcPct val="0"/>
              </a:spcAft>
              <a:buFont typeface="Arial" panose="020B0604020202020204" pitchFamily="34" charset="0"/>
              <a:buChar char="•"/>
            </a:pPr>
            <a:r>
              <a:rPr lang="en-US" altLang="en-US" sz="2000" dirty="0"/>
              <a:t>Unlike a table in a paper or a supplemental file, metadata (in the form of legends) </a:t>
            </a:r>
            <a:r>
              <a:rPr lang="en-US" altLang="en-US" sz="2000" b="1" i="1" dirty="0"/>
              <a:t>should not </a:t>
            </a:r>
            <a:r>
              <a:rPr lang="en-US" altLang="en-US" sz="2000" dirty="0"/>
              <a:t>be included in a data file since this information is </a:t>
            </a:r>
            <a:r>
              <a:rPr lang="en-US" altLang="en-US" sz="2000" b="1" i="1" dirty="0"/>
              <a:t>not data</a:t>
            </a:r>
            <a:r>
              <a:rPr lang="en-US" altLang="en-US" sz="2000" dirty="0"/>
              <a:t>.</a:t>
            </a:r>
          </a:p>
          <a:p>
            <a:pPr marL="285750" lvl="0" indent="-285750" eaLnBrk="0" fontAlgn="base" hangingPunct="0">
              <a:lnSpc>
                <a:spcPct val="150000"/>
              </a:lnSpc>
              <a:spcBef>
                <a:spcPct val="0"/>
              </a:spcBef>
              <a:spcAft>
                <a:spcPct val="0"/>
              </a:spcAft>
              <a:buFont typeface="Arial" panose="020B0604020202020204" pitchFamily="34" charset="0"/>
              <a:buChar char="•"/>
            </a:pPr>
            <a:r>
              <a:rPr lang="en-US" altLang="en-US" sz="2000" dirty="0"/>
              <a:t>Rather, </a:t>
            </a:r>
            <a:r>
              <a:rPr lang="en-US" altLang="en-US" sz="2000" b="1" i="1" dirty="0"/>
              <a:t>metadata should be stored as a separate file </a:t>
            </a:r>
            <a:r>
              <a:rPr lang="en-US" altLang="en-US" sz="2000" dirty="0"/>
              <a:t>in the same directory as your data file, </a:t>
            </a:r>
            <a:r>
              <a:rPr lang="en-US" altLang="en-US" sz="2000" b="1" i="1" dirty="0"/>
              <a:t>preferably in plain text format </a:t>
            </a:r>
            <a:r>
              <a:rPr lang="en-US" altLang="en-US" sz="2000" dirty="0"/>
              <a:t>with a </a:t>
            </a:r>
            <a:r>
              <a:rPr lang="en-US" altLang="en-US" sz="2000" b="1" i="1" dirty="0"/>
              <a:t>name that clearly associates it with your data file</a:t>
            </a:r>
            <a:r>
              <a:rPr lang="en-US" altLang="en-US" sz="2000" dirty="0"/>
              <a:t>. </a:t>
            </a:r>
          </a:p>
        </p:txBody>
      </p:sp>
      <p:sp>
        <p:nvSpPr>
          <p:cNvPr id="4" name="Rectangle 3">
            <a:extLst>
              <a:ext uri="{FF2B5EF4-FFF2-40B4-BE49-F238E27FC236}">
                <a16:creationId xmlns:a16="http://schemas.microsoft.com/office/drawing/2014/main" id="{0B087E88-5F65-4A71-9DBE-9FF8B8874897}"/>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287A6A65-D86C-4146-BA2D-EF58729074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38059661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4593" y="1276893"/>
            <a:ext cx="8717634" cy="2805063"/>
          </a:xfrm>
          <a:prstGeom prst="rect">
            <a:avLst/>
          </a:prstGeom>
        </p:spPr>
        <p:txBody>
          <a:bodyPr wrap="square">
            <a:spAutoFit/>
          </a:bodyPr>
          <a:lstStyle/>
          <a:p>
            <a:pPr marL="457200" indent="-457200">
              <a:lnSpc>
                <a:spcPct val="150000"/>
              </a:lnSpc>
              <a:buFont typeface="+mj-lt"/>
              <a:buAutoNum type="arabicPeriod"/>
            </a:pPr>
            <a:r>
              <a:rPr lang="en-GB" sz="2400" dirty="0"/>
              <a:t>Download a </a:t>
            </a:r>
            <a:r>
              <a:rPr lang="en-GB" sz="2400" dirty="0">
                <a:hlinkClick r:id="rId2"/>
              </a:rPr>
              <a:t>clean version of the file</a:t>
            </a:r>
            <a:endParaRPr lang="en-GB" sz="2400" dirty="0"/>
          </a:p>
          <a:p>
            <a:pPr marL="457200" indent="-457200">
              <a:lnSpc>
                <a:spcPct val="150000"/>
              </a:lnSpc>
              <a:buFont typeface="+mj-lt"/>
              <a:buAutoNum type="arabicPeriod"/>
            </a:pPr>
            <a:r>
              <a:rPr lang="en-GB" sz="2400" dirty="0"/>
              <a:t>Open the file with your spreadsheet program.</a:t>
            </a:r>
          </a:p>
          <a:p>
            <a:pPr marL="457200" indent="-457200">
              <a:lnSpc>
                <a:spcPct val="150000"/>
              </a:lnSpc>
              <a:buFont typeface="+mj-lt"/>
              <a:buAutoNum type="arabicPeriod"/>
            </a:pPr>
            <a:r>
              <a:rPr lang="en-GB" sz="2400" dirty="0"/>
              <a:t>This </a:t>
            </a:r>
            <a:r>
              <a:rPr lang="en-GB" sz="2400" b="1" i="1" dirty="0"/>
              <a:t>data has been formatted </a:t>
            </a:r>
            <a:r>
              <a:rPr lang="en-GB" sz="2400" dirty="0"/>
              <a:t>according to </a:t>
            </a:r>
            <a:r>
              <a:rPr lang="en-GB" sz="2400" b="1" i="1" dirty="0"/>
              <a:t>tidy data principles</a:t>
            </a:r>
            <a:r>
              <a:rPr lang="en-GB" sz="2400" dirty="0"/>
              <a:t>.</a:t>
            </a:r>
          </a:p>
          <a:p>
            <a:pPr marL="457200" indent="-457200">
              <a:lnSpc>
                <a:spcPct val="150000"/>
              </a:lnSpc>
              <a:buFont typeface="+mj-lt"/>
              <a:buAutoNum type="arabicPeriod"/>
            </a:pPr>
            <a:r>
              <a:rPr lang="en-GB" sz="2400" dirty="0"/>
              <a:t>Make a </a:t>
            </a:r>
            <a:r>
              <a:rPr lang="en-GB" sz="2400" b="1" dirty="0"/>
              <a:t>list</a:t>
            </a:r>
            <a:r>
              <a:rPr lang="en-GB" sz="2400" dirty="0"/>
              <a:t> of some of the </a:t>
            </a:r>
            <a:r>
              <a:rPr lang="en-GB" sz="2400" b="1" i="1" dirty="0"/>
              <a:t>types of metadata </a:t>
            </a:r>
            <a:r>
              <a:rPr lang="en-GB" sz="2400" dirty="0"/>
              <a:t>that </a:t>
            </a:r>
            <a:r>
              <a:rPr lang="en-GB" sz="2400" b="1" i="1" dirty="0"/>
              <a:t>should be recorded </a:t>
            </a:r>
            <a:r>
              <a:rPr lang="en-GB" sz="2400" dirty="0"/>
              <a:t>about this dataset</a:t>
            </a:r>
          </a:p>
        </p:txBody>
      </p:sp>
      <p:pic>
        <p:nvPicPr>
          <p:cNvPr id="5" name="Picture 8"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66527" y="1276893"/>
            <a:ext cx="3132134" cy="239398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0" y="103515"/>
            <a:ext cx="12192000" cy="523220"/>
          </a:xfrm>
          <a:prstGeom prst="rect">
            <a:avLst/>
          </a:prstGeom>
          <a:solidFill>
            <a:srgbClr val="CC0000">
              <a:alpha val="69804"/>
            </a:srgbClr>
          </a:solidFill>
        </p:spPr>
        <p:txBody>
          <a:bodyPr wrap="square" rtlCol="0">
            <a:spAutoFit/>
          </a:bodyPr>
          <a:lstStyle/>
          <a:p>
            <a:pPr algn="r"/>
            <a:r>
              <a:rPr lang="en-GB" sz="2800" dirty="0"/>
              <a:t>2. Formatting data tables in Spreadsheets</a:t>
            </a:r>
          </a:p>
        </p:txBody>
      </p:sp>
      <p:sp>
        <p:nvSpPr>
          <p:cNvPr id="7" name="TextBox 6"/>
          <p:cNvSpPr txBox="1"/>
          <p:nvPr/>
        </p:nvSpPr>
        <p:spPr>
          <a:xfrm>
            <a:off x="94593" y="753673"/>
            <a:ext cx="6001407" cy="523220"/>
          </a:xfrm>
          <a:prstGeom prst="rect">
            <a:avLst/>
          </a:prstGeom>
          <a:noFill/>
        </p:spPr>
        <p:txBody>
          <a:bodyPr wrap="square" rtlCol="0">
            <a:spAutoFit/>
          </a:bodyPr>
          <a:lstStyle/>
          <a:p>
            <a:r>
              <a:rPr lang="en-GB" sz="2800" b="1" dirty="0"/>
              <a:t>Exercise 2:</a:t>
            </a:r>
          </a:p>
        </p:txBody>
      </p:sp>
      <p:sp>
        <p:nvSpPr>
          <p:cNvPr id="2" name="TextBox 1">
            <a:extLst>
              <a:ext uri="{FF2B5EF4-FFF2-40B4-BE49-F238E27FC236}">
                <a16:creationId xmlns:a16="http://schemas.microsoft.com/office/drawing/2014/main" id="{D6FAA7A3-A514-EE72-EC5B-9ABD7DDF9BF9}"/>
              </a:ext>
            </a:extLst>
          </p:cNvPr>
          <p:cNvSpPr txBox="1"/>
          <p:nvPr/>
        </p:nvSpPr>
        <p:spPr>
          <a:xfrm>
            <a:off x="94593" y="4104250"/>
            <a:ext cx="9451665" cy="1754326"/>
          </a:xfrm>
          <a:prstGeom prst="rect">
            <a:avLst/>
          </a:prstGeom>
          <a:noFill/>
        </p:spPr>
        <p:txBody>
          <a:bodyPr wrap="square" rtlCol="0">
            <a:spAutoFit/>
          </a:bodyPr>
          <a:lstStyle/>
          <a:p>
            <a:r>
              <a:rPr lang="en-GB" sz="1800" b="1" dirty="0"/>
              <a:t>Tips</a:t>
            </a:r>
          </a:p>
          <a:p>
            <a:r>
              <a:rPr lang="en-GB" sz="1800" dirty="0"/>
              <a:t>It may be helpful to start by asking yourself:</a:t>
            </a:r>
          </a:p>
          <a:p>
            <a:r>
              <a:rPr lang="en-GB" sz="1800" b="1" i="1" dirty="0"/>
              <a:t>What is not immediately obvious to me about this data? </a:t>
            </a:r>
          </a:p>
          <a:p>
            <a:r>
              <a:rPr lang="en-GB" b="1" i="1" dirty="0"/>
              <a:t>What is it I’m looking at in this data?</a:t>
            </a:r>
            <a:endParaRPr lang="en-GB" sz="1800" b="1" i="1" dirty="0"/>
          </a:p>
          <a:p>
            <a:r>
              <a:rPr lang="en-GB" sz="1800" b="1" i="1" dirty="0"/>
              <a:t>What questions would I need to know the answers to analyse and interpret this data?</a:t>
            </a:r>
          </a:p>
          <a:p>
            <a:endParaRPr lang="en-GB" dirty="0"/>
          </a:p>
        </p:txBody>
      </p:sp>
      <p:sp>
        <p:nvSpPr>
          <p:cNvPr id="8" name="Rectangle 7">
            <a:extLst>
              <a:ext uri="{FF2B5EF4-FFF2-40B4-BE49-F238E27FC236}">
                <a16:creationId xmlns:a16="http://schemas.microsoft.com/office/drawing/2014/main" id="{2AF65F82-CE17-46A7-971F-20375797FFB7}"/>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A4D9A4C4-D02D-44CA-BBD7-CE018F67727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2600785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13370" y="1834183"/>
            <a:ext cx="9144000" cy="2387600"/>
          </a:xfrm>
        </p:spPr>
        <p:txBody>
          <a:bodyPr>
            <a:normAutofit fontScale="90000"/>
          </a:bodyPr>
          <a:lstStyle/>
          <a:p>
            <a:r>
              <a:rPr lang="en-GB" b="1" dirty="0"/>
              <a:t>Data Organisation in Spreadsheets </a:t>
            </a:r>
            <a:br>
              <a:rPr lang="en-GB" b="1" dirty="0"/>
            </a:br>
            <a:endParaRPr lang="en-GB" b="1" dirty="0"/>
          </a:p>
        </p:txBody>
      </p:sp>
      <p:sp>
        <p:nvSpPr>
          <p:cNvPr id="4" name="TextBox 3"/>
          <p:cNvSpPr txBox="1"/>
          <p:nvPr/>
        </p:nvSpPr>
        <p:spPr>
          <a:xfrm>
            <a:off x="4693227" y="3760118"/>
            <a:ext cx="2805546" cy="923330"/>
          </a:xfrm>
          <a:prstGeom prst="rect">
            <a:avLst/>
          </a:prstGeom>
          <a:noFill/>
        </p:spPr>
        <p:txBody>
          <a:bodyPr wrap="square" rtlCol="0">
            <a:spAutoFit/>
          </a:bodyPr>
          <a:lstStyle/>
          <a:p>
            <a:pPr algn="ctr"/>
            <a:r>
              <a:rPr lang="en-GB" b="1" dirty="0"/>
              <a:t>Brian Tsz Ho Wong</a:t>
            </a:r>
          </a:p>
          <a:p>
            <a:pPr algn="ctr"/>
            <a:r>
              <a:rPr lang="en-GB" dirty="0"/>
              <a:t>University of Edinburgh</a:t>
            </a:r>
          </a:p>
          <a:p>
            <a:pPr algn="ctr"/>
            <a:r>
              <a:rPr lang="en-GB" dirty="0"/>
              <a:t>t.h.wong-2@sms.ed.ac.uk</a:t>
            </a:r>
          </a:p>
        </p:txBody>
      </p:sp>
      <p:pic>
        <p:nvPicPr>
          <p:cNvPr id="1028" name="Picture 4" descr="Data Carpentry">
            <a:extLst>
              <a:ext uri="{FF2B5EF4-FFF2-40B4-BE49-F238E27FC236}">
                <a16:creationId xmlns:a16="http://schemas.microsoft.com/office/drawing/2014/main" id="{E52819D0-35CF-4C6F-ACAE-30FA70A4D6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48" y="412634"/>
            <a:ext cx="3350104" cy="10106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E19F821-EDF0-716B-858F-A6C540BF9D1B}"/>
              </a:ext>
            </a:extLst>
          </p:cNvPr>
          <p:cNvPicPr>
            <a:picLocks noChangeAspect="1"/>
          </p:cNvPicPr>
          <p:nvPr/>
        </p:nvPicPr>
        <p:blipFill>
          <a:blip r:embed="rId3"/>
          <a:stretch>
            <a:fillRect/>
          </a:stretch>
        </p:blipFill>
        <p:spPr>
          <a:xfrm>
            <a:off x="10234013" y="4903818"/>
            <a:ext cx="1707335" cy="1714057"/>
          </a:xfrm>
          <a:prstGeom prst="rect">
            <a:avLst/>
          </a:prstGeom>
        </p:spPr>
      </p:pic>
    </p:spTree>
    <p:extLst>
      <p:ext uri="{BB962C8B-B14F-4D97-AF65-F5344CB8AC3E}">
        <p14:creationId xmlns:p14="http://schemas.microsoft.com/office/powerpoint/2010/main" val="19841656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157655" y="365125"/>
            <a:ext cx="10515600" cy="1325563"/>
          </a:xfrm>
        </p:spPr>
        <p:txBody>
          <a:bodyPr>
            <a:normAutofit/>
          </a:bodyPr>
          <a:lstStyle/>
          <a:p>
            <a:r>
              <a:rPr lang="en-GB" sz="3200" b="1" dirty="0">
                <a:latin typeface="+mn-lt"/>
              </a:rPr>
              <a:t>Solution</a:t>
            </a:r>
          </a:p>
        </p:txBody>
      </p:sp>
      <p:sp>
        <p:nvSpPr>
          <p:cNvPr id="2" name="Rectangle 1"/>
          <p:cNvSpPr/>
          <p:nvPr/>
        </p:nvSpPr>
        <p:spPr>
          <a:xfrm>
            <a:off x="157655" y="1250096"/>
            <a:ext cx="11196145" cy="1891287"/>
          </a:xfrm>
          <a:prstGeom prst="rect">
            <a:avLst/>
          </a:prstGeom>
        </p:spPr>
        <p:txBody>
          <a:bodyPr wrap="square">
            <a:spAutoFit/>
          </a:bodyPr>
          <a:lstStyle/>
          <a:p>
            <a:pPr>
              <a:lnSpc>
                <a:spcPct val="150000"/>
              </a:lnSpc>
            </a:pPr>
            <a:r>
              <a:rPr lang="en-GB" sz="2000" dirty="0"/>
              <a:t>Some types of metadata that should be recorded and made available with the data are:</a:t>
            </a:r>
          </a:p>
          <a:p>
            <a:pPr marL="342900" indent="-342900">
              <a:lnSpc>
                <a:spcPct val="150000"/>
              </a:lnSpc>
              <a:buFont typeface="Arial" panose="020B0604020202020204" pitchFamily="34" charset="0"/>
              <a:buChar char="•"/>
            </a:pPr>
            <a:r>
              <a:rPr lang="en-GB" sz="2000" dirty="0"/>
              <a:t>A description of the </a:t>
            </a:r>
            <a:r>
              <a:rPr lang="en-GB" sz="2000" b="1" dirty="0"/>
              <a:t>type of data allowed in each column </a:t>
            </a:r>
            <a:r>
              <a:rPr lang="en-GB" sz="2000" dirty="0"/>
              <a:t>(e.g. the allowed range for numerical data with a restricted range, a list of allowed options for categorical variables, whether data in a numerical column should be continuous or discrete)</a:t>
            </a:r>
          </a:p>
        </p:txBody>
      </p:sp>
      <p:sp>
        <p:nvSpPr>
          <p:cNvPr id="3" name="Rectangle 2"/>
          <p:cNvSpPr/>
          <p:nvPr/>
        </p:nvSpPr>
        <p:spPr>
          <a:xfrm>
            <a:off x="157655" y="3085596"/>
            <a:ext cx="7104993" cy="2814617"/>
          </a:xfrm>
          <a:prstGeom prst="rect">
            <a:avLst/>
          </a:prstGeom>
        </p:spPr>
        <p:txBody>
          <a:bodyPr wrap="square">
            <a:spAutoFit/>
          </a:bodyPr>
          <a:lstStyle/>
          <a:p>
            <a:pPr marL="342900" indent="-342900">
              <a:lnSpc>
                <a:spcPct val="150000"/>
              </a:lnSpc>
              <a:buFont typeface="Arial" panose="020B0604020202020204" pitchFamily="34" charset="0"/>
              <a:buChar char="•"/>
            </a:pPr>
            <a:r>
              <a:rPr lang="en-GB" sz="2000" b="1" dirty="0"/>
              <a:t>Definitions </a:t>
            </a:r>
            <a:r>
              <a:rPr lang="en-GB" sz="2000" dirty="0"/>
              <a:t>of any categorical variables (e.g. What defined a “plot” or a “room”? What defined “burnt bricks” and “</a:t>
            </a:r>
            <a:r>
              <a:rPr lang="en-GB" sz="2000" dirty="0" err="1"/>
              <a:t>sunbricks</a:t>
            </a:r>
            <a:r>
              <a:rPr lang="en-GB" sz="2000" dirty="0"/>
              <a:t>”? )</a:t>
            </a:r>
          </a:p>
          <a:p>
            <a:pPr marL="342900" indent="-342900">
              <a:lnSpc>
                <a:spcPct val="150000"/>
              </a:lnSpc>
              <a:buFont typeface="Arial" panose="020B0604020202020204" pitchFamily="34" charset="0"/>
              <a:buChar char="•"/>
            </a:pPr>
            <a:r>
              <a:rPr lang="en-GB" sz="2000" b="1" dirty="0"/>
              <a:t>References to any validated measures used.</a:t>
            </a:r>
          </a:p>
          <a:p>
            <a:pPr marL="342900" indent="-342900">
              <a:lnSpc>
                <a:spcPct val="150000"/>
              </a:lnSpc>
              <a:buFont typeface="Arial" panose="020B0604020202020204" pitchFamily="34" charset="0"/>
              <a:buChar char="•"/>
            </a:pPr>
            <a:r>
              <a:rPr lang="en-GB" sz="2000" b="1" dirty="0"/>
              <a:t>Information on how the data has been collected and measured</a:t>
            </a:r>
            <a:endParaRPr lang="en-GB" sz="2000" dirty="0"/>
          </a:p>
        </p:txBody>
      </p:sp>
      <p:pic>
        <p:nvPicPr>
          <p:cNvPr id="7170"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93876" y="3329834"/>
            <a:ext cx="3859924" cy="256991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0" y="103515"/>
            <a:ext cx="12192000" cy="523220"/>
          </a:xfrm>
          <a:prstGeom prst="rect">
            <a:avLst/>
          </a:prstGeom>
          <a:solidFill>
            <a:srgbClr val="CC0000">
              <a:alpha val="69804"/>
            </a:srgbClr>
          </a:solidFill>
        </p:spPr>
        <p:txBody>
          <a:bodyPr wrap="square" rtlCol="0">
            <a:spAutoFit/>
          </a:bodyPr>
          <a:lstStyle/>
          <a:p>
            <a:pPr algn="r"/>
            <a:r>
              <a:rPr lang="en-GB" sz="2800" dirty="0"/>
              <a:t>2. Formatting data tables in Spreadsheets</a:t>
            </a:r>
          </a:p>
        </p:txBody>
      </p:sp>
      <p:sp>
        <p:nvSpPr>
          <p:cNvPr id="8" name="Rectangle 7">
            <a:extLst>
              <a:ext uri="{FF2B5EF4-FFF2-40B4-BE49-F238E27FC236}">
                <a16:creationId xmlns:a16="http://schemas.microsoft.com/office/drawing/2014/main" id="{1F20CA09-5ACC-4A52-B9DC-DF076BF17EF0}"/>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080DE72C-9FD8-43AB-9710-84EB20EA122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9337824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result for key"/>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371984" y="2703805"/>
            <a:ext cx="2394259" cy="239931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0" y="103515"/>
            <a:ext cx="12192000" cy="523220"/>
          </a:xfrm>
          <a:prstGeom prst="rect">
            <a:avLst/>
          </a:prstGeom>
          <a:solidFill>
            <a:srgbClr val="CC0000">
              <a:alpha val="69804"/>
            </a:srgbClr>
          </a:solidFill>
        </p:spPr>
        <p:txBody>
          <a:bodyPr wrap="square" rtlCol="0">
            <a:spAutoFit/>
          </a:bodyPr>
          <a:lstStyle/>
          <a:p>
            <a:pPr algn="r"/>
            <a:r>
              <a:rPr lang="en-GB" sz="2800" dirty="0"/>
              <a:t>2. Formatting data tables in Spreadsheets</a:t>
            </a:r>
          </a:p>
        </p:txBody>
      </p:sp>
      <p:sp>
        <p:nvSpPr>
          <p:cNvPr id="8" name="Rectangle 7"/>
          <p:cNvSpPr/>
          <p:nvPr/>
        </p:nvSpPr>
        <p:spPr>
          <a:xfrm>
            <a:off x="206284" y="691269"/>
            <a:ext cx="10289628" cy="4832092"/>
          </a:xfrm>
          <a:prstGeom prst="rect">
            <a:avLst/>
          </a:prstGeom>
        </p:spPr>
        <p:txBody>
          <a:bodyPr wrap="square">
            <a:spAutoFit/>
          </a:bodyPr>
          <a:lstStyle/>
          <a:p>
            <a:r>
              <a:rPr lang="en-GB" sz="2800" b="1" dirty="0"/>
              <a:t>Key Points</a:t>
            </a:r>
          </a:p>
          <a:p>
            <a:endParaRPr lang="en-GB" sz="2800" b="1" dirty="0"/>
          </a:p>
          <a:p>
            <a:pPr>
              <a:lnSpc>
                <a:spcPct val="150000"/>
              </a:lnSpc>
              <a:buFont typeface="Arial" panose="020B0604020202020204" pitchFamily="34" charset="0"/>
              <a:buChar char="•"/>
            </a:pPr>
            <a:r>
              <a:rPr lang="en-GB" sz="2400" b="1" dirty="0"/>
              <a:t>Never modify your raw data</a:t>
            </a:r>
            <a:r>
              <a:rPr lang="en-GB" sz="2400" dirty="0"/>
              <a:t>. Always make a copy before making any changes.</a:t>
            </a:r>
          </a:p>
          <a:p>
            <a:pPr>
              <a:lnSpc>
                <a:spcPct val="150000"/>
              </a:lnSpc>
              <a:buFont typeface="Arial" panose="020B0604020202020204" pitchFamily="34" charset="0"/>
              <a:buChar char="•"/>
            </a:pPr>
            <a:endParaRPr lang="en-GB" sz="2400" dirty="0"/>
          </a:p>
          <a:p>
            <a:pPr>
              <a:lnSpc>
                <a:spcPct val="150000"/>
              </a:lnSpc>
              <a:buFont typeface="Arial" panose="020B0604020202020204" pitchFamily="34" charset="0"/>
              <a:buChar char="•"/>
            </a:pPr>
            <a:r>
              <a:rPr lang="en-GB" sz="2400" dirty="0"/>
              <a:t>Keep </a:t>
            </a:r>
            <a:r>
              <a:rPr lang="en-GB" sz="2400" b="1" dirty="0"/>
              <a:t>track of all steps </a:t>
            </a:r>
            <a:r>
              <a:rPr lang="en-GB" sz="2400" dirty="0"/>
              <a:t>you take to clean your data.</a:t>
            </a:r>
          </a:p>
          <a:p>
            <a:pPr>
              <a:lnSpc>
                <a:spcPct val="150000"/>
              </a:lnSpc>
              <a:buFont typeface="Arial" panose="020B0604020202020204" pitchFamily="34" charset="0"/>
              <a:buChar char="•"/>
            </a:pPr>
            <a:endParaRPr lang="en-GB" sz="2400" dirty="0"/>
          </a:p>
          <a:p>
            <a:pPr>
              <a:lnSpc>
                <a:spcPct val="150000"/>
              </a:lnSpc>
              <a:buFont typeface="Arial" panose="020B0604020202020204" pitchFamily="34" charset="0"/>
              <a:buChar char="•"/>
            </a:pPr>
            <a:r>
              <a:rPr lang="en-GB" sz="2400" b="1" dirty="0"/>
              <a:t>Organize your data </a:t>
            </a:r>
            <a:r>
              <a:rPr lang="en-GB" sz="2400" dirty="0"/>
              <a:t>according to tidy data principles.</a:t>
            </a:r>
          </a:p>
          <a:p>
            <a:pPr>
              <a:lnSpc>
                <a:spcPct val="150000"/>
              </a:lnSpc>
              <a:buFont typeface="Arial" panose="020B0604020202020204" pitchFamily="34" charset="0"/>
              <a:buChar char="•"/>
            </a:pPr>
            <a:endParaRPr lang="en-GB" sz="2400" dirty="0"/>
          </a:p>
          <a:p>
            <a:pPr>
              <a:lnSpc>
                <a:spcPct val="150000"/>
              </a:lnSpc>
              <a:buFont typeface="Arial" panose="020B0604020202020204" pitchFamily="34" charset="0"/>
              <a:buChar char="•"/>
            </a:pPr>
            <a:r>
              <a:rPr lang="en-GB" sz="2400" b="1" dirty="0"/>
              <a:t>Record metadata </a:t>
            </a:r>
            <a:r>
              <a:rPr lang="en-GB" sz="2400" dirty="0"/>
              <a:t>in a separate plain text file.</a:t>
            </a:r>
            <a:endParaRPr lang="en-GB" sz="2400" b="0" i="0" dirty="0">
              <a:effectLst/>
            </a:endParaRPr>
          </a:p>
        </p:txBody>
      </p:sp>
      <p:sp>
        <p:nvSpPr>
          <p:cNvPr id="5" name="Rectangle 4">
            <a:extLst>
              <a:ext uri="{FF2B5EF4-FFF2-40B4-BE49-F238E27FC236}">
                <a16:creationId xmlns:a16="http://schemas.microsoft.com/office/drawing/2014/main" id="{140E41E4-E537-4381-929C-78E17A977C3B}"/>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a:extLst>
              <a:ext uri="{FF2B5EF4-FFF2-40B4-BE49-F238E27FC236}">
                <a16:creationId xmlns:a16="http://schemas.microsoft.com/office/drawing/2014/main" id="{97E39CDA-57CB-4F31-B673-78540A17ED7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14942561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02226" y="1384499"/>
            <a:ext cx="7663205" cy="3970318"/>
          </a:xfrm>
          <a:prstGeom prst="rect">
            <a:avLst/>
          </a:prstGeom>
        </p:spPr>
        <p:txBody>
          <a:bodyPr wrap="square">
            <a:spAutoFit/>
          </a:bodyPr>
          <a:lstStyle/>
          <a:p>
            <a:r>
              <a:rPr lang="en-GB" sz="2800" b="1" dirty="0"/>
              <a:t>Questions</a:t>
            </a:r>
          </a:p>
          <a:p>
            <a:pPr marL="285750" indent="-285750">
              <a:buFont typeface="Arial" panose="020B0604020202020204" pitchFamily="34" charset="0"/>
              <a:buChar char="•"/>
            </a:pPr>
            <a:r>
              <a:rPr lang="en-GB" sz="2800" dirty="0"/>
              <a:t>What are some </a:t>
            </a:r>
            <a:r>
              <a:rPr lang="en-GB" sz="2800" b="1" dirty="0"/>
              <a:t>common challenges </a:t>
            </a:r>
            <a:r>
              <a:rPr lang="en-GB" sz="2800" dirty="0"/>
              <a:t>with formatting data in spreadsheets and how can we </a:t>
            </a:r>
            <a:r>
              <a:rPr lang="en-GB" sz="2800" b="1" dirty="0"/>
              <a:t>avoid</a:t>
            </a:r>
            <a:r>
              <a:rPr lang="en-GB" sz="2800" dirty="0"/>
              <a:t> them?</a:t>
            </a:r>
          </a:p>
          <a:p>
            <a:endParaRPr lang="en-GB" sz="2800" dirty="0"/>
          </a:p>
          <a:p>
            <a:endParaRPr lang="en-GB" sz="2800" dirty="0"/>
          </a:p>
          <a:p>
            <a:r>
              <a:rPr lang="en-GB" sz="2800" b="1" dirty="0"/>
              <a:t>Objectives</a:t>
            </a:r>
          </a:p>
          <a:p>
            <a:pPr marL="285750" indent="-285750">
              <a:buFont typeface="Arial" panose="020B0604020202020204" pitchFamily="34" charset="0"/>
              <a:buChar char="•"/>
            </a:pPr>
            <a:r>
              <a:rPr lang="en-GB" sz="2800" b="1" dirty="0"/>
              <a:t>Recognize and resolve common </a:t>
            </a:r>
            <a:r>
              <a:rPr lang="en-GB" sz="2800" dirty="0"/>
              <a:t>spreadsheet formatting </a:t>
            </a:r>
            <a:r>
              <a:rPr lang="en-GB" sz="2800" b="1" dirty="0"/>
              <a:t>problems</a:t>
            </a:r>
            <a:r>
              <a:rPr lang="en-GB" sz="2800" dirty="0"/>
              <a:t>.</a:t>
            </a:r>
          </a:p>
        </p:txBody>
      </p:sp>
      <p:sp>
        <p:nvSpPr>
          <p:cNvPr id="5" name="TextBox 4"/>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pic>
        <p:nvPicPr>
          <p:cNvPr id="1028" name="Picture 4" descr="Image result for formatting problem excel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66235" y="1590503"/>
            <a:ext cx="2900088" cy="376431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14FC6DF-1D82-4D4A-931A-15E15B42B9F2}"/>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a:extLst>
              <a:ext uri="{FF2B5EF4-FFF2-40B4-BE49-F238E27FC236}">
                <a16:creationId xmlns:a16="http://schemas.microsoft.com/office/drawing/2014/main" id="{1A50EED6-55FE-41AA-B6D3-3471AB39FDB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36093802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3573" y="709139"/>
            <a:ext cx="4845627" cy="668193"/>
          </a:xfrm>
        </p:spPr>
        <p:txBody>
          <a:bodyPr>
            <a:normAutofit/>
          </a:bodyPr>
          <a:lstStyle/>
          <a:p>
            <a:pPr marL="0" indent="0">
              <a:buNone/>
            </a:pPr>
            <a:r>
              <a:rPr lang="en-GB" b="1" dirty="0"/>
              <a:t>Common Spreadsheet errors </a:t>
            </a:r>
          </a:p>
        </p:txBody>
      </p:sp>
      <p:sp>
        <p:nvSpPr>
          <p:cNvPr id="9" name="TextBox 8"/>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sp>
        <p:nvSpPr>
          <p:cNvPr id="7" name="Content Placeholder 2">
            <a:extLst>
              <a:ext uri="{FF2B5EF4-FFF2-40B4-BE49-F238E27FC236}">
                <a16:creationId xmlns:a16="http://schemas.microsoft.com/office/drawing/2014/main" id="{D00A87DD-25B0-6644-5D49-C1ABD81D4C03}"/>
              </a:ext>
            </a:extLst>
          </p:cNvPr>
          <p:cNvSpPr txBox="1">
            <a:spLocks/>
          </p:cNvSpPr>
          <p:nvPr/>
        </p:nvSpPr>
        <p:spPr>
          <a:xfrm>
            <a:off x="271569" y="1556758"/>
            <a:ext cx="11648861" cy="5301242"/>
          </a:xfrm>
          <a:prstGeom prst="rect">
            <a:avLst/>
          </a:prstGeom>
        </p:spPr>
        <p:txBody>
          <a:bodyPr vert="horz" lIns="91440" tIns="45720" rIns="91440" bIns="45720" numCol="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rgbClr val="0044D7"/>
                </a:solidFill>
                <a:hlinkClick r:id="rId3"/>
              </a:rPr>
              <a:t>Using multiple tables</a:t>
            </a:r>
            <a:endParaRPr lang="en-GB" dirty="0">
              <a:solidFill>
                <a:srgbClr val="212529"/>
              </a:solidFill>
            </a:endParaRPr>
          </a:p>
          <a:p>
            <a:r>
              <a:rPr lang="en-GB" dirty="0">
                <a:solidFill>
                  <a:srgbClr val="0044D7"/>
                </a:solidFill>
                <a:hlinkClick r:id="rId4"/>
              </a:rPr>
              <a:t>Using multiple tabs</a:t>
            </a:r>
            <a:endParaRPr lang="en-GB" dirty="0">
              <a:solidFill>
                <a:srgbClr val="212529"/>
              </a:solidFill>
            </a:endParaRPr>
          </a:p>
          <a:p>
            <a:r>
              <a:rPr lang="en-GB" dirty="0">
                <a:solidFill>
                  <a:srgbClr val="0044D7"/>
                </a:solidFill>
                <a:hlinkClick r:id="rId5"/>
              </a:rPr>
              <a:t>Not filling in zeros</a:t>
            </a:r>
            <a:endParaRPr lang="en-GB" dirty="0">
              <a:solidFill>
                <a:srgbClr val="212529"/>
              </a:solidFill>
            </a:endParaRPr>
          </a:p>
          <a:p>
            <a:r>
              <a:rPr lang="en-GB" dirty="0">
                <a:solidFill>
                  <a:srgbClr val="0044D7"/>
                </a:solidFill>
                <a:hlinkClick r:id="rId6"/>
              </a:rPr>
              <a:t>Using problematic null values</a:t>
            </a:r>
            <a:endParaRPr lang="en-GB" dirty="0">
              <a:solidFill>
                <a:srgbClr val="212529"/>
              </a:solidFill>
            </a:endParaRPr>
          </a:p>
          <a:p>
            <a:r>
              <a:rPr lang="en-GB" dirty="0">
                <a:solidFill>
                  <a:srgbClr val="0044D7"/>
                </a:solidFill>
                <a:hlinkClick r:id="rId7"/>
              </a:rPr>
              <a:t>Using formatting to convey information</a:t>
            </a:r>
            <a:endParaRPr lang="en-GB" dirty="0">
              <a:solidFill>
                <a:srgbClr val="212529"/>
              </a:solidFill>
            </a:endParaRPr>
          </a:p>
          <a:p>
            <a:r>
              <a:rPr lang="en-GB" dirty="0">
                <a:solidFill>
                  <a:srgbClr val="0044D7"/>
                </a:solidFill>
                <a:hlinkClick r:id="rId8"/>
              </a:rPr>
              <a:t>Using formatting to make the data sheet look pretty</a:t>
            </a:r>
            <a:endParaRPr lang="en-GB" dirty="0">
              <a:solidFill>
                <a:srgbClr val="212529"/>
              </a:solidFill>
            </a:endParaRPr>
          </a:p>
          <a:p>
            <a:endParaRPr lang="en-GB" dirty="0">
              <a:solidFill>
                <a:srgbClr val="0044D7"/>
              </a:solidFill>
              <a:hlinkClick r:id="rId9"/>
            </a:endParaRPr>
          </a:p>
          <a:p>
            <a:endParaRPr lang="en-GB" dirty="0">
              <a:solidFill>
                <a:srgbClr val="0044D7"/>
              </a:solidFill>
              <a:hlinkClick r:id="rId9"/>
            </a:endParaRPr>
          </a:p>
          <a:p>
            <a:r>
              <a:rPr lang="en-GB" dirty="0">
                <a:solidFill>
                  <a:srgbClr val="0044D7"/>
                </a:solidFill>
                <a:hlinkClick r:id="rId9"/>
              </a:rPr>
              <a:t>Placing comments or units in cells</a:t>
            </a:r>
            <a:endParaRPr lang="en-GB" dirty="0">
              <a:solidFill>
                <a:srgbClr val="212529"/>
              </a:solidFill>
            </a:endParaRPr>
          </a:p>
          <a:p>
            <a:r>
              <a:rPr lang="en-GB" dirty="0">
                <a:solidFill>
                  <a:srgbClr val="0044D7"/>
                </a:solidFill>
                <a:hlinkClick r:id="rId10"/>
              </a:rPr>
              <a:t>Entering more than one piece of information in a cell</a:t>
            </a:r>
            <a:endParaRPr lang="en-GB" dirty="0">
              <a:solidFill>
                <a:srgbClr val="212529"/>
              </a:solidFill>
            </a:endParaRPr>
          </a:p>
          <a:p>
            <a:r>
              <a:rPr lang="en-GB" dirty="0">
                <a:solidFill>
                  <a:srgbClr val="0044D7"/>
                </a:solidFill>
                <a:hlinkClick r:id="rId11"/>
              </a:rPr>
              <a:t>Using problematic field names</a:t>
            </a:r>
            <a:endParaRPr lang="en-GB" dirty="0">
              <a:solidFill>
                <a:srgbClr val="212529"/>
              </a:solidFill>
            </a:endParaRPr>
          </a:p>
          <a:p>
            <a:r>
              <a:rPr lang="en-GB" dirty="0">
                <a:solidFill>
                  <a:srgbClr val="0044D7"/>
                </a:solidFill>
                <a:hlinkClick r:id="rId12"/>
              </a:rPr>
              <a:t>Using special characters in data</a:t>
            </a:r>
            <a:endParaRPr lang="en-GB" dirty="0">
              <a:solidFill>
                <a:srgbClr val="212529"/>
              </a:solidFill>
            </a:endParaRPr>
          </a:p>
          <a:p>
            <a:endParaRPr lang="en-GB" dirty="0"/>
          </a:p>
        </p:txBody>
      </p:sp>
      <p:sp>
        <p:nvSpPr>
          <p:cNvPr id="5" name="Rectangle 4">
            <a:extLst>
              <a:ext uri="{FF2B5EF4-FFF2-40B4-BE49-F238E27FC236}">
                <a16:creationId xmlns:a16="http://schemas.microsoft.com/office/drawing/2014/main" id="{843A9636-F662-4917-B226-A4BA7C38616D}"/>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a:extLst>
              <a:ext uri="{FF2B5EF4-FFF2-40B4-BE49-F238E27FC236}">
                <a16:creationId xmlns:a16="http://schemas.microsoft.com/office/drawing/2014/main" id="{F2AB763F-E879-4079-A9FE-C7D74EF376FB}"/>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19535091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3573" y="709139"/>
            <a:ext cx="4845627" cy="668193"/>
          </a:xfrm>
        </p:spPr>
        <p:txBody>
          <a:bodyPr/>
          <a:lstStyle/>
          <a:p>
            <a:pPr marL="0" indent="0">
              <a:buNone/>
            </a:pPr>
            <a:r>
              <a:rPr lang="en-GB" b="1" dirty="0"/>
              <a:t>Using multiple tables</a:t>
            </a:r>
          </a:p>
        </p:txBody>
      </p:sp>
      <p:sp>
        <p:nvSpPr>
          <p:cNvPr id="5" name="TextBox 4"/>
          <p:cNvSpPr txBox="1"/>
          <p:nvPr/>
        </p:nvSpPr>
        <p:spPr>
          <a:xfrm>
            <a:off x="183573" y="1251209"/>
            <a:ext cx="11655501" cy="1631216"/>
          </a:xfrm>
          <a:prstGeom prst="rect">
            <a:avLst/>
          </a:prstGeom>
          <a:noFill/>
        </p:spPr>
        <p:txBody>
          <a:bodyPr wrap="square" rtlCol="0">
            <a:spAutoFit/>
          </a:bodyPr>
          <a:lstStyle/>
          <a:p>
            <a:r>
              <a:rPr lang="en-GB" sz="2000" dirty="0"/>
              <a:t>A common strategy is creating multiple data tables within one spreadsheet… </a:t>
            </a:r>
          </a:p>
          <a:p>
            <a:r>
              <a:rPr lang="en-GB" sz="2000" b="1" dirty="0"/>
              <a:t>This confuses the computer don’t do this! </a:t>
            </a:r>
          </a:p>
          <a:p>
            <a:r>
              <a:rPr lang="en-GB" sz="2000" dirty="0"/>
              <a:t>When you create multiple tables within one spreadsheet, you’re forcing the computer to draw false associations between things: it sees each row as an observation. </a:t>
            </a:r>
          </a:p>
          <a:p>
            <a:r>
              <a:rPr lang="en-GB" sz="2000" dirty="0"/>
              <a:t>You’re also potentially </a:t>
            </a:r>
            <a:r>
              <a:rPr lang="en-GB" sz="2000" b="1" dirty="0"/>
              <a:t>using the same field name in multiple places,</a:t>
            </a:r>
            <a:r>
              <a:rPr lang="en-GB" sz="2000" dirty="0"/>
              <a:t> which will make it harder to clean it</a:t>
            </a:r>
          </a:p>
        </p:txBody>
      </p:sp>
      <p:sp>
        <p:nvSpPr>
          <p:cNvPr id="6" name="Rectangle 5"/>
          <p:cNvSpPr/>
          <p:nvPr/>
        </p:nvSpPr>
        <p:spPr>
          <a:xfrm>
            <a:off x="393297" y="4622515"/>
            <a:ext cx="3348192" cy="707886"/>
          </a:xfrm>
          <a:prstGeom prst="rect">
            <a:avLst/>
          </a:prstGeom>
        </p:spPr>
        <p:txBody>
          <a:bodyPr wrap="square">
            <a:spAutoFit/>
          </a:bodyPr>
          <a:lstStyle/>
          <a:p>
            <a:r>
              <a:rPr lang="en-GB" sz="2000" dirty="0"/>
              <a:t>The example on the right depicts the problem:</a:t>
            </a:r>
            <a:endParaRPr lang="en-GB" sz="3200" dirty="0"/>
          </a:p>
        </p:txBody>
      </p:sp>
      <p:sp>
        <p:nvSpPr>
          <p:cNvPr id="9" name="TextBox 8"/>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pic>
        <p:nvPicPr>
          <p:cNvPr id="4" name="Picture 3">
            <a:extLst>
              <a:ext uri="{FF2B5EF4-FFF2-40B4-BE49-F238E27FC236}">
                <a16:creationId xmlns:a16="http://schemas.microsoft.com/office/drawing/2014/main" id="{77CBDEB8-B9F9-4FC8-9922-1B52B463A809}"/>
              </a:ext>
            </a:extLst>
          </p:cNvPr>
          <p:cNvPicPr>
            <a:picLocks noChangeAspect="1"/>
          </p:cNvPicPr>
          <p:nvPr/>
        </p:nvPicPr>
        <p:blipFill>
          <a:blip r:embed="rId2"/>
          <a:stretch>
            <a:fillRect/>
          </a:stretch>
        </p:blipFill>
        <p:spPr>
          <a:xfrm>
            <a:off x="3416968" y="3158604"/>
            <a:ext cx="8257754" cy="3561519"/>
          </a:xfrm>
          <a:prstGeom prst="rect">
            <a:avLst/>
          </a:prstGeom>
        </p:spPr>
      </p:pic>
    </p:spTree>
    <p:extLst>
      <p:ext uri="{BB962C8B-B14F-4D97-AF65-F5344CB8AC3E}">
        <p14:creationId xmlns:p14="http://schemas.microsoft.com/office/powerpoint/2010/main" val="36660496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3573" y="709139"/>
            <a:ext cx="4845627" cy="668193"/>
          </a:xfrm>
        </p:spPr>
        <p:txBody>
          <a:bodyPr/>
          <a:lstStyle/>
          <a:p>
            <a:pPr marL="0" indent="0">
              <a:buNone/>
            </a:pPr>
            <a:r>
              <a:rPr lang="en-GB" b="1" dirty="0"/>
              <a:t>Using multiple tables</a:t>
            </a:r>
          </a:p>
        </p:txBody>
      </p:sp>
      <p:sp>
        <p:nvSpPr>
          <p:cNvPr id="6" name="Rectangle 5"/>
          <p:cNvSpPr/>
          <p:nvPr/>
        </p:nvSpPr>
        <p:spPr>
          <a:xfrm>
            <a:off x="183573" y="1459736"/>
            <a:ext cx="11770302" cy="461665"/>
          </a:xfrm>
          <a:prstGeom prst="rect">
            <a:avLst/>
          </a:prstGeom>
        </p:spPr>
        <p:txBody>
          <a:bodyPr wrap="square">
            <a:spAutoFit/>
          </a:bodyPr>
          <a:lstStyle/>
          <a:p>
            <a:r>
              <a:rPr lang="en-GB" sz="2400" dirty="0"/>
              <a:t>What about using workbook tabs??</a:t>
            </a:r>
            <a:endParaRPr lang="en-GB" sz="3600" dirty="0"/>
          </a:p>
        </p:txBody>
      </p:sp>
      <p:sp>
        <p:nvSpPr>
          <p:cNvPr id="7" name="Rectangle 6"/>
          <p:cNvSpPr/>
          <p:nvPr/>
        </p:nvSpPr>
        <p:spPr>
          <a:xfrm>
            <a:off x="341487" y="2210333"/>
            <a:ext cx="11770301" cy="3416320"/>
          </a:xfrm>
          <a:prstGeom prst="rect">
            <a:avLst/>
          </a:prstGeom>
        </p:spPr>
        <p:txBody>
          <a:bodyPr wrap="square">
            <a:spAutoFit/>
          </a:bodyPr>
          <a:lstStyle/>
          <a:p>
            <a:r>
              <a:rPr lang="en-GB" sz="2400" dirty="0"/>
              <a:t>This isn’t good practice for two reasons: </a:t>
            </a:r>
          </a:p>
          <a:p>
            <a:pPr marL="342900" indent="-342900">
              <a:buAutoNum type="arabicParenR"/>
            </a:pPr>
            <a:r>
              <a:rPr lang="en-GB" sz="2400" dirty="0"/>
              <a:t>you are more likely to </a:t>
            </a:r>
            <a:r>
              <a:rPr lang="en-GB" sz="2400" b="1" dirty="0"/>
              <a:t>accidentally add inconsistencies </a:t>
            </a:r>
            <a:r>
              <a:rPr lang="en-GB" sz="2400" dirty="0"/>
              <a:t>to your data if each time you take a measurement, you start recording data in a new tab, </a:t>
            </a:r>
          </a:p>
          <a:p>
            <a:pPr marL="342900" indent="-342900">
              <a:buAutoNum type="arabicParenR"/>
            </a:pPr>
            <a:endParaRPr lang="en-GB" sz="2400" dirty="0"/>
          </a:p>
          <a:p>
            <a:pPr marL="342900" indent="-342900">
              <a:buAutoNum type="arabicParenR"/>
            </a:pPr>
            <a:r>
              <a:rPr lang="en-GB" sz="2400" dirty="0"/>
              <a:t>even if you manage to prevent all inconsistencies from creeping in, you will add </a:t>
            </a:r>
            <a:r>
              <a:rPr lang="en-GB" sz="2400" b="1" dirty="0"/>
              <a:t>an extra step for yourself before you analyse </a:t>
            </a:r>
            <a:r>
              <a:rPr lang="en-GB" sz="2400" dirty="0"/>
              <a:t>the data because you will have to </a:t>
            </a:r>
            <a:r>
              <a:rPr lang="en-GB" sz="2400" b="1" dirty="0"/>
              <a:t>combine these data into a single </a:t>
            </a:r>
            <a:r>
              <a:rPr lang="en-GB" sz="2400" dirty="0"/>
              <a:t>table. </a:t>
            </a:r>
          </a:p>
          <a:p>
            <a:pPr marL="342900" indent="-342900">
              <a:buAutoNum type="arabicParenR"/>
            </a:pPr>
            <a:endParaRPr lang="en-GB" sz="2400" dirty="0"/>
          </a:p>
          <a:p>
            <a:pPr marL="342900" indent="-342900">
              <a:buAutoNum type="arabicParenR"/>
            </a:pPr>
            <a:r>
              <a:rPr lang="en-GB" sz="2400" dirty="0"/>
              <a:t>You will have to </a:t>
            </a:r>
            <a:r>
              <a:rPr lang="en-GB" sz="2400" b="1" dirty="0"/>
              <a:t>explicitly tell the computer how to combine tabs</a:t>
            </a:r>
            <a:r>
              <a:rPr lang="en-GB" sz="2400" dirty="0"/>
              <a:t> </a:t>
            </a:r>
          </a:p>
        </p:txBody>
      </p:sp>
      <p:sp>
        <p:nvSpPr>
          <p:cNvPr id="8" name="TextBox 7"/>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sp>
        <p:nvSpPr>
          <p:cNvPr id="9" name="Rectangle 8">
            <a:extLst>
              <a:ext uri="{FF2B5EF4-FFF2-40B4-BE49-F238E27FC236}">
                <a16:creationId xmlns:a16="http://schemas.microsoft.com/office/drawing/2014/main" id="{EF30DEF6-390C-4EA2-9826-40870FA8DD95}"/>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a:extLst>
              <a:ext uri="{FF2B5EF4-FFF2-40B4-BE49-F238E27FC236}">
                <a16:creationId xmlns:a16="http://schemas.microsoft.com/office/drawing/2014/main" id="{25A9B37B-148F-4E79-B5CA-3710F7011BA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14623395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010" y="776143"/>
            <a:ext cx="5811981" cy="4351338"/>
          </a:xfrm>
        </p:spPr>
        <p:txBody>
          <a:bodyPr/>
          <a:lstStyle/>
          <a:p>
            <a:pPr marL="0" indent="0">
              <a:buNone/>
            </a:pPr>
            <a:r>
              <a:rPr lang="en-GB" b="1" dirty="0"/>
              <a:t>Not filling in zeros</a:t>
            </a:r>
          </a:p>
          <a:p>
            <a:pPr marL="0" indent="0">
              <a:buNone/>
            </a:pPr>
            <a:endParaRPr lang="en-GB" dirty="0"/>
          </a:p>
        </p:txBody>
      </p:sp>
      <p:sp>
        <p:nvSpPr>
          <p:cNvPr id="14" name="TextBox 13"/>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sp>
        <p:nvSpPr>
          <p:cNvPr id="2" name="Rectangle 1"/>
          <p:cNvSpPr/>
          <p:nvPr/>
        </p:nvSpPr>
        <p:spPr>
          <a:xfrm>
            <a:off x="114009" y="1474484"/>
            <a:ext cx="11920335" cy="1200329"/>
          </a:xfrm>
          <a:prstGeom prst="rect">
            <a:avLst/>
          </a:prstGeom>
        </p:spPr>
        <p:txBody>
          <a:bodyPr wrap="square">
            <a:spAutoFit/>
          </a:bodyPr>
          <a:lstStyle/>
          <a:p>
            <a:r>
              <a:rPr lang="en-GB" sz="2400" dirty="0"/>
              <a:t>It might be that when you’re measuring something, it’s usually a zero, say the number of cows that an informant has, in a region where most farmers have goats and no cows. Why bother writing in the number zero in that column, when it’s mostly zeros?</a:t>
            </a:r>
          </a:p>
        </p:txBody>
      </p:sp>
      <p:sp>
        <p:nvSpPr>
          <p:cNvPr id="10" name="Rectangle 9"/>
          <p:cNvSpPr/>
          <p:nvPr/>
        </p:nvSpPr>
        <p:spPr>
          <a:xfrm>
            <a:off x="4202884" y="3254815"/>
            <a:ext cx="6157520" cy="646331"/>
          </a:xfrm>
          <a:prstGeom prst="rect">
            <a:avLst/>
          </a:prstGeom>
        </p:spPr>
        <p:txBody>
          <a:bodyPr wrap="square">
            <a:spAutoFit/>
          </a:bodyPr>
          <a:lstStyle/>
          <a:p>
            <a:pPr algn="ctr"/>
            <a:r>
              <a:rPr lang="en-GB" b="1" dirty="0">
                <a:latin typeface="Helvetica Neue"/>
              </a:rPr>
              <a:t>there’s a difference between a zero and a blank cell in a spreadsheet!!!</a:t>
            </a:r>
            <a:endParaRPr lang="en-GB" b="1" dirty="0"/>
          </a:p>
        </p:txBody>
      </p:sp>
      <p:sp>
        <p:nvSpPr>
          <p:cNvPr id="15" name="Rectangle 14"/>
          <p:cNvSpPr/>
          <p:nvPr/>
        </p:nvSpPr>
        <p:spPr>
          <a:xfrm>
            <a:off x="5095228" y="4460186"/>
            <a:ext cx="4372831" cy="923330"/>
          </a:xfrm>
          <a:prstGeom prst="rect">
            <a:avLst/>
          </a:prstGeom>
        </p:spPr>
        <p:txBody>
          <a:bodyPr wrap="square">
            <a:spAutoFit/>
          </a:bodyPr>
          <a:lstStyle/>
          <a:p>
            <a:pPr algn="ctr"/>
            <a:r>
              <a:rPr lang="en-GB" dirty="0">
                <a:latin typeface="Helvetica Neue"/>
              </a:rPr>
              <a:t> A blank cell means that it wasn’t measured and the computer will interpret it as an unknown value</a:t>
            </a:r>
            <a:endParaRPr lang="en-GB" dirty="0"/>
          </a:p>
        </p:txBody>
      </p:sp>
      <p:sp>
        <p:nvSpPr>
          <p:cNvPr id="8" name="Oval 7"/>
          <p:cNvSpPr/>
          <p:nvPr/>
        </p:nvSpPr>
        <p:spPr>
          <a:xfrm>
            <a:off x="2620607" y="3627877"/>
            <a:ext cx="634321" cy="575007"/>
          </a:xfrm>
          <a:prstGeom prst="ellipse">
            <a:avLst/>
          </a:prstGeom>
          <a:no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F0E379AB-F54A-4D7F-BDBD-B68E0DD6641E}"/>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Picture 10">
            <a:extLst>
              <a:ext uri="{FF2B5EF4-FFF2-40B4-BE49-F238E27FC236}">
                <a16:creationId xmlns:a16="http://schemas.microsoft.com/office/drawing/2014/main" id="{5C21F346-C812-4AA1-B3AB-B4CCB75D5B1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pic>
        <p:nvPicPr>
          <p:cNvPr id="4" name="Picture 3">
            <a:extLst>
              <a:ext uri="{FF2B5EF4-FFF2-40B4-BE49-F238E27FC236}">
                <a16:creationId xmlns:a16="http://schemas.microsoft.com/office/drawing/2014/main" id="{839EDC5D-B54D-4E31-B7FD-65E0A6B6AAAF}"/>
              </a:ext>
            </a:extLst>
          </p:cNvPr>
          <p:cNvPicPr>
            <a:picLocks noChangeAspect="1"/>
          </p:cNvPicPr>
          <p:nvPr/>
        </p:nvPicPr>
        <p:blipFill rotWithShape="1">
          <a:blip r:embed="rId4"/>
          <a:srcRect l="2680" t="19328" r="70553"/>
          <a:stretch/>
        </p:blipFill>
        <p:spPr>
          <a:xfrm>
            <a:off x="568976" y="2777730"/>
            <a:ext cx="2795009" cy="3633183"/>
          </a:xfrm>
          <a:prstGeom prst="rect">
            <a:avLst/>
          </a:prstGeom>
        </p:spPr>
      </p:pic>
    </p:spTree>
    <p:extLst>
      <p:ext uri="{BB962C8B-B14F-4D97-AF65-F5344CB8AC3E}">
        <p14:creationId xmlns:p14="http://schemas.microsoft.com/office/powerpoint/2010/main" val="35174126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9932" y="891810"/>
            <a:ext cx="3937360" cy="461665"/>
          </a:xfrm>
          <a:prstGeom prst="rect">
            <a:avLst/>
          </a:prstGeom>
        </p:spPr>
        <p:txBody>
          <a:bodyPr wrap="none">
            <a:spAutoFit/>
          </a:bodyPr>
          <a:lstStyle/>
          <a:p>
            <a:r>
              <a:rPr lang="en-GB" sz="2400" b="1" dirty="0"/>
              <a:t>Using problematic null values</a:t>
            </a:r>
            <a:endParaRPr lang="en-GB" sz="2400" b="1" i="0" dirty="0">
              <a:effectLst/>
            </a:endParaRPr>
          </a:p>
        </p:txBody>
      </p:sp>
      <p:sp>
        <p:nvSpPr>
          <p:cNvPr id="7" name="Rectangle 6"/>
          <p:cNvSpPr/>
          <p:nvPr/>
        </p:nvSpPr>
        <p:spPr>
          <a:xfrm>
            <a:off x="109932" y="1618550"/>
            <a:ext cx="7678234" cy="3785652"/>
          </a:xfrm>
          <a:prstGeom prst="rect">
            <a:avLst/>
          </a:prstGeom>
        </p:spPr>
        <p:txBody>
          <a:bodyPr wrap="square">
            <a:spAutoFit/>
          </a:bodyPr>
          <a:lstStyle/>
          <a:p>
            <a:r>
              <a:rPr lang="en-GB" sz="2400" b="1" dirty="0"/>
              <a:t>Example</a:t>
            </a:r>
            <a:r>
              <a:rPr lang="en-GB" sz="2400" dirty="0"/>
              <a:t>: using -999 or other numerical values (or zero) to represent missing data.</a:t>
            </a:r>
          </a:p>
          <a:p>
            <a:endParaRPr lang="en-GB" sz="2400" dirty="0"/>
          </a:p>
          <a:p>
            <a:r>
              <a:rPr lang="en-GB" sz="2400" b="1" dirty="0"/>
              <a:t>Solution</a:t>
            </a:r>
            <a:r>
              <a:rPr lang="en-GB" sz="2400" dirty="0"/>
              <a:t>: One common practice is to record unknown or missing data as </a:t>
            </a:r>
            <a:r>
              <a:rPr lang="en-GB" sz="2400" b="1" dirty="0"/>
              <a:t>-999, 999, or 0</a:t>
            </a:r>
            <a:r>
              <a:rPr lang="en-GB" sz="2400" dirty="0"/>
              <a:t>. Many statistical programs will not recognize that these are intended to represent missing (null) values. How these values are interpreted will depend on the software you use to analyse your data. It is essential to use a clearly defined and consistent null indicator. </a:t>
            </a:r>
            <a:endParaRPr lang="en-GB" sz="2400" b="0" i="0" dirty="0">
              <a:effectLst/>
            </a:endParaRPr>
          </a:p>
        </p:txBody>
      </p:sp>
      <p:pic>
        <p:nvPicPr>
          <p:cNvPr id="2050" name="Picture 2" descr="Image result for null values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44810" y="2383393"/>
            <a:ext cx="4111668" cy="370872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sp>
        <p:nvSpPr>
          <p:cNvPr id="2" name="TextBox 1">
            <a:extLst>
              <a:ext uri="{FF2B5EF4-FFF2-40B4-BE49-F238E27FC236}">
                <a16:creationId xmlns:a16="http://schemas.microsoft.com/office/drawing/2014/main" id="{C10AB39C-9255-4E1E-9299-764CC6DB4950}"/>
              </a:ext>
            </a:extLst>
          </p:cNvPr>
          <p:cNvSpPr txBox="1"/>
          <p:nvPr/>
        </p:nvSpPr>
        <p:spPr>
          <a:xfrm>
            <a:off x="7788166" y="813733"/>
            <a:ext cx="4111668" cy="1569660"/>
          </a:xfrm>
          <a:prstGeom prst="rect">
            <a:avLst/>
          </a:prstGeom>
          <a:noFill/>
          <a:ln>
            <a:solidFill>
              <a:srgbClr val="FFC000"/>
            </a:solidFill>
          </a:ln>
        </p:spPr>
        <p:txBody>
          <a:bodyPr wrap="square" rtlCol="0">
            <a:spAutoFit/>
          </a:bodyPr>
          <a:lstStyle/>
          <a:p>
            <a:pPr algn="ctr"/>
            <a:r>
              <a:rPr lang="it-IT" dirty="0"/>
              <a:t>Different software have different issues with way of representing a new value</a:t>
            </a:r>
          </a:p>
          <a:p>
            <a:endParaRPr lang="it-IT" dirty="0"/>
          </a:p>
          <a:p>
            <a:endParaRPr lang="it-IT" dirty="0"/>
          </a:p>
          <a:p>
            <a:pPr algn="ctr"/>
            <a:r>
              <a:rPr lang="it-IT" sz="2400" b="1" dirty="0"/>
              <a:t>Safe solution leave it blank</a:t>
            </a:r>
          </a:p>
        </p:txBody>
      </p:sp>
      <p:sp>
        <p:nvSpPr>
          <p:cNvPr id="8" name="Right Arrow 5">
            <a:extLst>
              <a:ext uri="{FF2B5EF4-FFF2-40B4-BE49-F238E27FC236}">
                <a16:creationId xmlns:a16="http://schemas.microsoft.com/office/drawing/2014/main" id="{9169B31C-1824-48A9-9A08-6BE95BDF9600}"/>
              </a:ext>
            </a:extLst>
          </p:cNvPr>
          <p:cNvSpPr/>
          <p:nvPr/>
        </p:nvSpPr>
        <p:spPr>
          <a:xfrm rot="5400000">
            <a:off x="9588263" y="1486109"/>
            <a:ext cx="511473" cy="484632"/>
          </a:xfrm>
          <a:prstGeom prst="rightArrow">
            <a:avLst/>
          </a:prstGeom>
          <a:solidFill>
            <a:schemeClr val="accent2">
              <a:lumMod val="75000"/>
              <a:alpha val="69804"/>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1E99D7E4-B491-417A-AB3A-60FD7C346785}"/>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Picture 10">
            <a:extLst>
              <a:ext uri="{FF2B5EF4-FFF2-40B4-BE49-F238E27FC236}">
                <a16:creationId xmlns:a16="http://schemas.microsoft.com/office/drawing/2014/main" id="{B8E6B883-522C-4735-86B9-F0B4F440915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20780252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ight Arrow 5"/>
          <p:cNvSpPr/>
          <p:nvPr/>
        </p:nvSpPr>
        <p:spPr>
          <a:xfrm rot="5400000">
            <a:off x="5704675" y="3547389"/>
            <a:ext cx="511473" cy="484632"/>
          </a:xfrm>
          <a:prstGeom prst="rightArrow">
            <a:avLst/>
          </a:prstGeom>
          <a:solidFill>
            <a:schemeClr val="accent2">
              <a:lumMod val="75000"/>
              <a:alpha val="69804"/>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sp>
        <p:nvSpPr>
          <p:cNvPr id="9" name="Rectangle 8"/>
          <p:cNvSpPr/>
          <p:nvPr/>
        </p:nvSpPr>
        <p:spPr>
          <a:xfrm>
            <a:off x="114820" y="708830"/>
            <a:ext cx="5216749" cy="461665"/>
          </a:xfrm>
          <a:prstGeom prst="rect">
            <a:avLst/>
          </a:prstGeom>
        </p:spPr>
        <p:txBody>
          <a:bodyPr wrap="none">
            <a:spAutoFit/>
          </a:bodyPr>
          <a:lstStyle/>
          <a:p>
            <a:r>
              <a:rPr lang="en-GB" sz="2400" b="1" dirty="0"/>
              <a:t>Using formatting to convey information</a:t>
            </a:r>
            <a:endParaRPr lang="en-GB" sz="2400" b="1" i="0" dirty="0">
              <a:effectLst/>
            </a:endParaRPr>
          </a:p>
        </p:txBody>
      </p:sp>
      <p:pic>
        <p:nvPicPr>
          <p:cNvPr id="10" name="Picture 9"/>
          <p:cNvPicPr>
            <a:picLocks noChangeAspect="1"/>
          </p:cNvPicPr>
          <p:nvPr/>
        </p:nvPicPr>
        <p:blipFill>
          <a:blip r:embed="rId2"/>
          <a:stretch>
            <a:fillRect/>
          </a:stretch>
        </p:blipFill>
        <p:spPr>
          <a:xfrm>
            <a:off x="2263903" y="1252591"/>
            <a:ext cx="7393019" cy="2346287"/>
          </a:xfrm>
          <a:prstGeom prst="rect">
            <a:avLst/>
          </a:prstGeom>
        </p:spPr>
      </p:pic>
      <p:pic>
        <p:nvPicPr>
          <p:cNvPr id="11" name="Picture 10"/>
          <p:cNvPicPr>
            <a:picLocks noChangeAspect="1"/>
          </p:cNvPicPr>
          <p:nvPr/>
        </p:nvPicPr>
        <p:blipFill>
          <a:blip r:embed="rId3"/>
          <a:stretch>
            <a:fillRect/>
          </a:stretch>
        </p:blipFill>
        <p:spPr>
          <a:xfrm>
            <a:off x="3229360" y="4071053"/>
            <a:ext cx="5462102" cy="2543526"/>
          </a:xfrm>
          <a:prstGeom prst="rect">
            <a:avLst/>
          </a:prstGeom>
        </p:spPr>
      </p:pic>
    </p:spTree>
    <p:extLst>
      <p:ext uri="{BB962C8B-B14F-4D97-AF65-F5344CB8AC3E}">
        <p14:creationId xmlns:p14="http://schemas.microsoft.com/office/powerpoint/2010/main" val="29479773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4977" y="758662"/>
            <a:ext cx="10515600" cy="4351338"/>
          </a:xfrm>
        </p:spPr>
        <p:txBody>
          <a:bodyPr/>
          <a:lstStyle/>
          <a:p>
            <a:pPr marL="0" indent="0">
              <a:buNone/>
            </a:pPr>
            <a:r>
              <a:rPr lang="en-GB" b="1" dirty="0"/>
              <a:t>Using formatting to make the data sheet look pretty</a:t>
            </a:r>
          </a:p>
          <a:p>
            <a:pPr marL="0" indent="0">
              <a:buNone/>
            </a:pPr>
            <a:endParaRPr lang="en-GB" dirty="0"/>
          </a:p>
        </p:txBody>
      </p:sp>
      <p:sp>
        <p:nvSpPr>
          <p:cNvPr id="7" name="TextBox 6"/>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pic>
        <p:nvPicPr>
          <p:cNvPr id="7170" name="Picture 2" descr="Image result for pretty spreadsheet fu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05899" y="2026472"/>
            <a:ext cx="6026894" cy="308352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59207" y="1408946"/>
            <a:ext cx="5598311" cy="4154984"/>
          </a:xfrm>
          <a:prstGeom prst="rect">
            <a:avLst/>
          </a:prstGeom>
        </p:spPr>
        <p:txBody>
          <a:bodyPr wrap="square">
            <a:spAutoFit/>
          </a:bodyPr>
          <a:lstStyle/>
          <a:p>
            <a:r>
              <a:rPr lang="en-GB" sz="2400" b="1" dirty="0"/>
              <a:t>Example</a:t>
            </a:r>
            <a:r>
              <a:rPr lang="en-GB" sz="2400" dirty="0"/>
              <a:t>: merging cells.</a:t>
            </a:r>
          </a:p>
          <a:p>
            <a:endParaRPr lang="en-GB" sz="2400" dirty="0"/>
          </a:p>
          <a:p>
            <a:r>
              <a:rPr lang="en-GB" sz="2400" b="1" dirty="0"/>
              <a:t>Solution</a:t>
            </a:r>
            <a:r>
              <a:rPr lang="en-GB" sz="2400" dirty="0"/>
              <a:t>: If you’re not careful, formatting a worksheet to be more aesthetically pleasing can compromise your computer’s ability to see associations in the data. Merged cells will make your data unreadable by statistics software. Consider restructuring your data in such a way that you will not need to merge cells to organize your data.</a:t>
            </a:r>
            <a:endParaRPr lang="en-GB" sz="2400" b="0" i="0" dirty="0">
              <a:effectLst/>
            </a:endParaRPr>
          </a:p>
        </p:txBody>
      </p:sp>
      <p:sp>
        <p:nvSpPr>
          <p:cNvPr id="6" name="Rectangle 5">
            <a:extLst>
              <a:ext uri="{FF2B5EF4-FFF2-40B4-BE49-F238E27FC236}">
                <a16:creationId xmlns:a16="http://schemas.microsoft.com/office/drawing/2014/main" id="{CF704EE3-E144-43E5-865A-7EF12167B97D}"/>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AE8EFDB4-F383-42C8-AC6C-84B3A31D10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848074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30278" y="-59797"/>
            <a:ext cx="3384884" cy="6973944"/>
          </a:xfrm>
          <a:prstGeom prst="rect">
            <a:avLst/>
          </a:prstGeom>
          <a:solidFill>
            <a:schemeClr val="bg2">
              <a:lumMod val="2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itle 1">
            <a:extLst>
              <a:ext uri="{FF2B5EF4-FFF2-40B4-BE49-F238E27FC236}">
                <a16:creationId xmlns:a16="http://schemas.microsoft.com/office/drawing/2014/main" id="{35827D1F-2BEC-43DA-8D91-820E08523178}"/>
              </a:ext>
            </a:extLst>
          </p:cNvPr>
          <p:cNvSpPr txBox="1">
            <a:spLocks/>
          </p:cNvSpPr>
          <p:nvPr/>
        </p:nvSpPr>
        <p:spPr>
          <a:xfrm>
            <a:off x="0" y="597318"/>
            <a:ext cx="3384884" cy="60588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3200" kern="1200" dirty="0">
                <a:solidFill>
                  <a:schemeClr val="accent5">
                    <a:lumMod val="40000"/>
                    <a:lumOff val="60000"/>
                  </a:schemeClr>
                </a:solidFill>
                <a:latin typeface="+mj-lt"/>
                <a:ea typeface="+mj-ea"/>
                <a:cs typeface="+mj-cs"/>
              </a:rPr>
              <a:t>Before starting …</a:t>
            </a:r>
          </a:p>
        </p:txBody>
      </p:sp>
      <p:sp>
        <p:nvSpPr>
          <p:cNvPr id="12" name="Content Placeholder 2">
            <a:extLst>
              <a:ext uri="{FF2B5EF4-FFF2-40B4-BE49-F238E27FC236}">
                <a16:creationId xmlns:a16="http://schemas.microsoft.com/office/drawing/2014/main" id="{FC03360D-BF02-4F4E-9AEC-683F5DC49A88}"/>
              </a:ext>
            </a:extLst>
          </p:cNvPr>
          <p:cNvSpPr txBox="1">
            <a:spLocks/>
          </p:cNvSpPr>
          <p:nvPr/>
        </p:nvSpPr>
        <p:spPr>
          <a:xfrm>
            <a:off x="159145" y="1860318"/>
            <a:ext cx="3009171" cy="472496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solidFill>
                  <a:srgbClr val="FFC000"/>
                </a:solidFill>
              </a:rPr>
              <a:t>Who am I </a:t>
            </a:r>
          </a:p>
          <a:p>
            <a:r>
              <a:rPr lang="en-US" sz="2000" dirty="0">
                <a:solidFill>
                  <a:srgbClr val="FFC000"/>
                </a:solidFill>
              </a:rPr>
              <a:t>I am a second-year PhD student in Asian Studies </a:t>
            </a:r>
          </a:p>
          <a:p>
            <a:r>
              <a:rPr lang="en-US" sz="2000" dirty="0">
                <a:solidFill>
                  <a:srgbClr val="FFC000"/>
                </a:solidFill>
              </a:rPr>
              <a:t>Researching the economic and financial mobilisation of wartime Japanese Empire</a:t>
            </a:r>
          </a:p>
          <a:p>
            <a:r>
              <a:rPr lang="en-US" sz="2000" dirty="0">
                <a:solidFill>
                  <a:srgbClr val="FFC000"/>
                </a:solidFill>
              </a:rPr>
              <a:t>Training Fellow with DCS</a:t>
            </a:r>
          </a:p>
          <a:p>
            <a:r>
              <a:rPr lang="en-US" sz="2000" dirty="0">
                <a:solidFill>
                  <a:srgbClr val="FFC000"/>
                </a:solidFill>
              </a:rPr>
              <a:t>Contributor to the </a:t>
            </a:r>
            <a:r>
              <a:rPr lang="en-US" sz="2000" i="1" dirty="0">
                <a:solidFill>
                  <a:srgbClr val="FFC000"/>
                </a:solidFill>
              </a:rPr>
              <a:t>Digital Orientalist</a:t>
            </a:r>
          </a:p>
          <a:p>
            <a:endParaRPr lang="en-US" sz="2000" dirty="0">
              <a:solidFill>
                <a:srgbClr val="FFFFFF"/>
              </a:solidFill>
            </a:endParaRPr>
          </a:p>
        </p:txBody>
      </p:sp>
      <p:pic>
        <p:nvPicPr>
          <p:cNvPr id="7" name="Picture 6" descr="A diagram of a diagram of a national debt&#10;&#10;Description automatically generated with medium confidence">
            <a:extLst>
              <a:ext uri="{FF2B5EF4-FFF2-40B4-BE49-F238E27FC236}">
                <a16:creationId xmlns:a16="http://schemas.microsoft.com/office/drawing/2014/main" id="{F0138C44-3F2B-653C-F8FA-5BF174927B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49246" y="272717"/>
            <a:ext cx="4565255" cy="2795667"/>
          </a:xfrm>
          <a:prstGeom prst="rect">
            <a:avLst/>
          </a:prstGeom>
        </p:spPr>
      </p:pic>
      <p:pic>
        <p:nvPicPr>
          <p:cNvPr id="8" name="Picture 7" descr="A picture containing text, map&#10;&#10;Description automatically generated">
            <a:extLst>
              <a:ext uri="{FF2B5EF4-FFF2-40B4-BE49-F238E27FC236}">
                <a16:creationId xmlns:a16="http://schemas.microsoft.com/office/drawing/2014/main" id="{9E769A97-1148-492A-891C-6BE3A2D4CC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4606" y="3302866"/>
            <a:ext cx="3386010" cy="3282417"/>
          </a:xfrm>
          <a:prstGeom prst="rect">
            <a:avLst/>
          </a:prstGeom>
        </p:spPr>
      </p:pic>
      <p:pic>
        <p:nvPicPr>
          <p:cNvPr id="11" name="Picture 10">
            <a:extLst>
              <a:ext uri="{FF2B5EF4-FFF2-40B4-BE49-F238E27FC236}">
                <a16:creationId xmlns:a16="http://schemas.microsoft.com/office/drawing/2014/main" id="{FF4DCA1C-98F1-06F0-78EB-4DAEFFAF3DC2}"/>
              </a:ext>
            </a:extLst>
          </p:cNvPr>
          <p:cNvPicPr>
            <a:picLocks noChangeAspect="1"/>
          </p:cNvPicPr>
          <p:nvPr/>
        </p:nvPicPr>
        <p:blipFill>
          <a:blip r:embed="rId5"/>
          <a:stretch>
            <a:fillRect/>
          </a:stretch>
        </p:blipFill>
        <p:spPr>
          <a:xfrm>
            <a:off x="8431069" y="63840"/>
            <a:ext cx="3155342" cy="3183953"/>
          </a:xfrm>
          <a:prstGeom prst="rect">
            <a:avLst/>
          </a:prstGeom>
        </p:spPr>
      </p:pic>
      <p:pic>
        <p:nvPicPr>
          <p:cNvPr id="15" name="Picture 14">
            <a:extLst>
              <a:ext uri="{FF2B5EF4-FFF2-40B4-BE49-F238E27FC236}">
                <a16:creationId xmlns:a16="http://schemas.microsoft.com/office/drawing/2014/main" id="{FCF42532-2BC9-2F73-42B6-3A461D084151}"/>
              </a:ext>
            </a:extLst>
          </p:cNvPr>
          <p:cNvPicPr>
            <a:picLocks noChangeAspect="1"/>
          </p:cNvPicPr>
          <p:nvPr/>
        </p:nvPicPr>
        <p:blipFill>
          <a:blip r:embed="rId6"/>
          <a:stretch>
            <a:fillRect/>
          </a:stretch>
        </p:blipFill>
        <p:spPr>
          <a:xfrm>
            <a:off x="6785280" y="3429000"/>
            <a:ext cx="5247575" cy="2975286"/>
          </a:xfrm>
          <a:prstGeom prst="rect">
            <a:avLst/>
          </a:prstGeom>
        </p:spPr>
      </p:pic>
    </p:spTree>
    <p:extLst>
      <p:ext uri="{BB962C8B-B14F-4D97-AF65-F5344CB8AC3E}">
        <p14:creationId xmlns:p14="http://schemas.microsoft.com/office/powerpoint/2010/main" val="38143765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sp>
        <p:nvSpPr>
          <p:cNvPr id="6" name="Rectangle 5"/>
          <p:cNvSpPr/>
          <p:nvPr/>
        </p:nvSpPr>
        <p:spPr>
          <a:xfrm>
            <a:off x="240550" y="1037161"/>
            <a:ext cx="4484369" cy="461665"/>
          </a:xfrm>
          <a:prstGeom prst="rect">
            <a:avLst/>
          </a:prstGeom>
        </p:spPr>
        <p:txBody>
          <a:bodyPr wrap="none">
            <a:spAutoFit/>
          </a:bodyPr>
          <a:lstStyle/>
          <a:p>
            <a:r>
              <a:rPr lang="en-GB" sz="2400" b="1" dirty="0"/>
              <a:t>Placing comments or units in cells</a:t>
            </a:r>
            <a:endParaRPr lang="en-GB" sz="2400" b="1" i="0" dirty="0">
              <a:effectLst/>
            </a:endParaRPr>
          </a:p>
        </p:txBody>
      </p:sp>
      <p:sp>
        <p:nvSpPr>
          <p:cNvPr id="9" name="Rectangle 8"/>
          <p:cNvSpPr/>
          <p:nvPr/>
        </p:nvSpPr>
        <p:spPr>
          <a:xfrm>
            <a:off x="240549" y="1909252"/>
            <a:ext cx="5984081" cy="3785652"/>
          </a:xfrm>
          <a:prstGeom prst="rect">
            <a:avLst/>
          </a:prstGeom>
        </p:spPr>
        <p:txBody>
          <a:bodyPr wrap="square">
            <a:spAutoFit/>
          </a:bodyPr>
          <a:lstStyle/>
          <a:p>
            <a:r>
              <a:rPr lang="en-GB" sz="2000" b="1" dirty="0"/>
              <a:t>Example</a:t>
            </a:r>
            <a:r>
              <a:rPr lang="en-GB" sz="2000" dirty="0"/>
              <a:t>: Adding the unit of measurement in a numeric column.</a:t>
            </a:r>
          </a:p>
          <a:p>
            <a:endParaRPr lang="en-GB" sz="2000" dirty="0"/>
          </a:p>
          <a:p>
            <a:r>
              <a:rPr lang="en-GB" sz="2000" b="1" dirty="0"/>
              <a:t>Solution</a:t>
            </a:r>
            <a:r>
              <a:rPr lang="en-GB" sz="2000" dirty="0"/>
              <a:t>: Most analysis software can’t see Excel or </a:t>
            </a:r>
            <a:r>
              <a:rPr lang="en-GB" sz="2000" dirty="0" err="1"/>
              <a:t>LibreOffice</a:t>
            </a:r>
            <a:r>
              <a:rPr lang="en-GB" sz="2000" dirty="0"/>
              <a:t> comments, and would be confused by comments placed within your data cells. As described above for formatting, create another field if you need to add notes to cells. Similarly, </a:t>
            </a:r>
            <a:r>
              <a:rPr lang="en-GB" sz="2000" b="1" dirty="0"/>
              <a:t>don’t include units in cells</a:t>
            </a:r>
            <a:r>
              <a:rPr lang="en-GB" sz="2000" dirty="0"/>
              <a:t>: ideally, all the measurements you place in one column should be in the </a:t>
            </a:r>
            <a:r>
              <a:rPr lang="en-GB" sz="2000" b="1" dirty="0"/>
              <a:t>same unit</a:t>
            </a:r>
            <a:r>
              <a:rPr lang="en-GB" sz="2000" dirty="0"/>
              <a:t>, but if for some reason they aren’t, create another field and specify the units the cell is in.</a:t>
            </a:r>
            <a:endParaRPr lang="en-GB" sz="2000" b="0" i="0" dirty="0">
              <a:effectLst/>
            </a:endParaRPr>
          </a:p>
        </p:txBody>
      </p:sp>
      <p:pic>
        <p:nvPicPr>
          <p:cNvPr id="14" name="Picture 13"/>
          <p:cNvPicPr>
            <a:picLocks noChangeAspect="1"/>
          </p:cNvPicPr>
          <p:nvPr/>
        </p:nvPicPr>
        <p:blipFill>
          <a:blip r:embed="rId2"/>
          <a:stretch>
            <a:fillRect/>
          </a:stretch>
        </p:blipFill>
        <p:spPr>
          <a:xfrm>
            <a:off x="6952543" y="2144111"/>
            <a:ext cx="4099578" cy="3277092"/>
          </a:xfrm>
          <a:prstGeom prst="rect">
            <a:avLst/>
          </a:prstGeom>
        </p:spPr>
      </p:pic>
      <p:sp>
        <p:nvSpPr>
          <p:cNvPr id="7" name="Rectangle 6">
            <a:extLst>
              <a:ext uri="{FF2B5EF4-FFF2-40B4-BE49-F238E27FC236}">
                <a16:creationId xmlns:a16="http://schemas.microsoft.com/office/drawing/2014/main" id="{454874F7-02B7-4A8D-92FB-6F5C52F96CF7}"/>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9AA5DB93-0634-4249-B6E0-0AD92AF9526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9782938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9291" y="984610"/>
            <a:ext cx="6912341" cy="461665"/>
          </a:xfrm>
          <a:prstGeom prst="rect">
            <a:avLst/>
          </a:prstGeom>
        </p:spPr>
        <p:txBody>
          <a:bodyPr wrap="none">
            <a:spAutoFit/>
          </a:bodyPr>
          <a:lstStyle/>
          <a:p>
            <a:r>
              <a:rPr lang="en-GB" sz="2400" b="1" dirty="0">
                <a:solidFill>
                  <a:srgbClr val="333333"/>
                </a:solidFill>
              </a:rPr>
              <a:t>Entering more than one piece of information in a cell</a:t>
            </a:r>
            <a:endParaRPr lang="en-GB" sz="2400" b="1" i="0" dirty="0">
              <a:solidFill>
                <a:srgbClr val="333333"/>
              </a:solidFill>
              <a:effectLst/>
            </a:endParaRPr>
          </a:p>
        </p:txBody>
      </p:sp>
      <p:sp>
        <p:nvSpPr>
          <p:cNvPr id="9" name="Rectangle 8"/>
          <p:cNvSpPr/>
          <p:nvPr/>
        </p:nvSpPr>
        <p:spPr>
          <a:xfrm>
            <a:off x="309291" y="1946763"/>
            <a:ext cx="7173689" cy="2800767"/>
          </a:xfrm>
          <a:prstGeom prst="rect">
            <a:avLst/>
          </a:prstGeom>
        </p:spPr>
        <p:txBody>
          <a:bodyPr wrap="square">
            <a:spAutoFit/>
          </a:bodyPr>
          <a:lstStyle/>
          <a:p>
            <a:r>
              <a:rPr lang="en-GB" sz="2200" b="1" dirty="0"/>
              <a:t>Example</a:t>
            </a:r>
            <a:r>
              <a:rPr lang="en-GB" sz="2200" dirty="0"/>
              <a:t>: In the plot 4 of 2014 the species and sex of the observed animal are listed together</a:t>
            </a:r>
          </a:p>
          <a:p>
            <a:endParaRPr lang="en-GB" sz="2200" dirty="0"/>
          </a:p>
          <a:p>
            <a:r>
              <a:rPr lang="en-GB" sz="2200" b="1" dirty="0"/>
              <a:t>Solution</a:t>
            </a:r>
            <a:r>
              <a:rPr lang="en-GB" sz="2200" dirty="0"/>
              <a:t>: Don’t include more than one piece of information in a cell. This will limit the ways in which you can analyse your data. If you need both these types of information, design your data sheet to include this information. For example, include a separate column for species and sex.</a:t>
            </a:r>
            <a:endParaRPr lang="en-GB" sz="2200" b="0" i="0" dirty="0">
              <a:effectLst/>
            </a:endParaRPr>
          </a:p>
        </p:txBody>
      </p:sp>
      <p:pic>
        <p:nvPicPr>
          <p:cNvPr id="9218"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11604" y="1797381"/>
            <a:ext cx="4249356" cy="309953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sp>
        <p:nvSpPr>
          <p:cNvPr id="6" name="Rectangle 5">
            <a:extLst>
              <a:ext uri="{FF2B5EF4-FFF2-40B4-BE49-F238E27FC236}">
                <a16:creationId xmlns:a16="http://schemas.microsoft.com/office/drawing/2014/main" id="{2C366CC0-31FB-4A0E-9CE7-68646074E59F}"/>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a:extLst>
              <a:ext uri="{FF2B5EF4-FFF2-40B4-BE49-F238E27FC236}">
                <a16:creationId xmlns:a16="http://schemas.microsoft.com/office/drawing/2014/main" id="{807F3F7A-6BEA-4851-A094-9BAC334A5D4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37031846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sp>
        <p:nvSpPr>
          <p:cNvPr id="8" name="Rectangle 7"/>
          <p:cNvSpPr/>
          <p:nvPr/>
        </p:nvSpPr>
        <p:spPr>
          <a:xfrm>
            <a:off x="422400" y="1079203"/>
            <a:ext cx="4058868" cy="461665"/>
          </a:xfrm>
          <a:prstGeom prst="rect">
            <a:avLst/>
          </a:prstGeom>
        </p:spPr>
        <p:txBody>
          <a:bodyPr wrap="none">
            <a:spAutoFit/>
          </a:bodyPr>
          <a:lstStyle/>
          <a:p>
            <a:r>
              <a:rPr lang="en-GB" sz="2400" b="1" dirty="0"/>
              <a:t>Using problematic field names</a:t>
            </a:r>
            <a:endParaRPr lang="en-GB" sz="2400" b="1" i="0" dirty="0">
              <a:effectLst/>
            </a:endParaRPr>
          </a:p>
        </p:txBody>
      </p:sp>
      <p:sp>
        <p:nvSpPr>
          <p:cNvPr id="10" name="Rectangle 9"/>
          <p:cNvSpPr/>
          <p:nvPr/>
        </p:nvSpPr>
        <p:spPr>
          <a:xfrm>
            <a:off x="422399" y="1540868"/>
            <a:ext cx="11548883" cy="2554545"/>
          </a:xfrm>
          <a:prstGeom prst="rect">
            <a:avLst/>
          </a:prstGeom>
        </p:spPr>
        <p:txBody>
          <a:bodyPr wrap="square">
            <a:spAutoFit/>
          </a:bodyPr>
          <a:lstStyle/>
          <a:p>
            <a:pPr lvl="0" eaLnBrk="0" fontAlgn="base" hangingPunct="0">
              <a:spcBef>
                <a:spcPct val="0"/>
              </a:spcBef>
              <a:spcAft>
                <a:spcPct val="0"/>
              </a:spcAft>
            </a:pPr>
            <a:r>
              <a:rPr lang="en-US" altLang="en-US" sz="2000" dirty="0"/>
              <a:t>Choose </a:t>
            </a:r>
            <a:r>
              <a:rPr lang="en-US" altLang="en-US" sz="2000" b="1" dirty="0"/>
              <a:t>descriptive field names</a:t>
            </a:r>
            <a:r>
              <a:rPr lang="en-US" altLang="en-US" sz="2000" dirty="0"/>
              <a:t>, but be careful </a:t>
            </a:r>
            <a:r>
              <a:rPr lang="en-US" altLang="en-US" sz="2000" b="1" dirty="0"/>
              <a:t>not to include spaces</a:t>
            </a:r>
            <a:r>
              <a:rPr lang="en-US" altLang="en-US" sz="2000" dirty="0"/>
              <a:t>, numbers, or </a:t>
            </a:r>
            <a:r>
              <a:rPr lang="en-US" altLang="en-US" sz="2000" b="1" dirty="0"/>
              <a:t>special characters </a:t>
            </a:r>
            <a:r>
              <a:rPr lang="en-US" altLang="en-US" sz="2000" dirty="0"/>
              <a:t>of any kind. Spaces can be misinterpreted by parsers that use whitespace as delimiters and some programs don’t like field names that are text strings that start with numbers.</a:t>
            </a:r>
          </a:p>
          <a:p>
            <a:pPr lvl="0" eaLnBrk="0" fontAlgn="base" hangingPunct="0">
              <a:spcBef>
                <a:spcPct val="0"/>
              </a:spcBef>
              <a:spcAft>
                <a:spcPct val="0"/>
              </a:spcAft>
            </a:pPr>
            <a:endParaRPr lang="en-US" altLang="en-US" sz="2000" dirty="0"/>
          </a:p>
          <a:p>
            <a:pPr lvl="0" eaLnBrk="0" fontAlgn="base" hangingPunct="0">
              <a:spcBef>
                <a:spcPct val="0"/>
              </a:spcBef>
              <a:spcAft>
                <a:spcPct val="0"/>
              </a:spcAft>
            </a:pPr>
            <a:r>
              <a:rPr lang="en-US" altLang="en-US" sz="2000" b="1" dirty="0"/>
              <a:t>Underscores (_) are a good alternative to spaces</a:t>
            </a:r>
            <a:r>
              <a:rPr lang="en-US" altLang="en-US" sz="2000" dirty="0"/>
              <a:t>. Consider writing names in </a:t>
            </a:r>
            <a:r>
              <a:rPr lang="en-US" altLang="en-US" sz="2000" b="1" dirty="0"/>
              <a:t>camel case </a:t>
            </a:r>
            <a:r>
              <a:rPr lang="en-US" altLang="en-US" sz="2000" dirty="0"/>
              <a:t>(like this: </a:t>
            </a:r>
            <a:r>
              <a:rPr lang="en-US" altLang="en-US" sz="2000" dirty="0" err="1"/>
              <a:t>ExampleFileName</a:t>
            </a:r>
            <a:r>
              <a:rPr lang="en-US" altLang="en-US" sz="2000" dirty="0"/>
              <a:t>) to improve readability. </a:t>
            </a:r>
            <a:r>
              <a:rPr lang="en-US" altLang="en-US" sz="2000" b="1" dirty="0"/>
              <a:t>Remember that abbreviations that make sense at the moment may not be so obvious in 6 months</a:t>
            </a:r>
            <a:r>
              <a:rPr lang="en-US" altLang="en-US" sz="2000" dirty="0"/>
              <a:t>, but don’t overdo it with names that are excessively long. Including the units in the field names avoids confusion and enables others to readily interpret your variable names.</a:t>
            </a:r>
          </a:p>
        </p:txBody>
      </p:sp>
      <p:pic>
        <p:nvPicPr>
          <p:cNvPr id="11" name="Picture 10"/>
          <p:cNvPicPr>
            <a:picLocks noChangeAspect="1"/>
          </p:cNvPicPr>
          <p:nvPr/>
        </p:nvPicPr>
        <p:blipFill>
          <a:blip r:embed="rId2"/>
          <a:stretch>
            <a:fillRect/>
          </a:stretch>
        </p:blipFill>
        <p:spPr>
          <a:xfrm>
            <a:off x="1118859" y="4270649"/>
            <a:ext cx="9134475" cy="2352675"/>
          </a:xfrm>
          <a:prstGeom prst="rect">
            <a:avLst/>
          </a:prstGeom>
          <a:ln>
            <a:solidFill>
              <a:schemeClr val="tx1"/>
            </a:solidFill>
          </a:ln>
        </p:spPr>
      </p:pic>
    </p:spTree>
    <p:extLst>
      <p:ext uri="{BB962C8B-B14F-4D97-AF65-F5344CB8AC3E}">
        <p14:creationId xmlns:p14="http://schemas.microsoft.com/office/powerpoint/2010/main" val="20362033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sp>
        <p:nvSpPr>
          <p:cNvPr id="11" name="Rectangle 10"/>
          <p:cNvSpPr/>
          <p:nvPr/>
        </p:nvSpPr>
        <p:spPr>
          <a:xfrm>
            <a:off x="94593" y="753382"/>
            <a:ext cx="4173578" cy="461665"/>
          </a:xfrm>
          <a:prstGeom prst="rect">
            <a:avLst/>
          </a:prstGeom>
        </p:spPr>
        <p:txBody>
          <a:bodyPr wrap="none">
            <a:spAutoFit/>
          </a:bodyPr>
          <a:lstStyle/>
          <a:p>
            <a:r>
              <a:rPr lang="en-GB" sz="2400" b="1" dirty="0"/>
              <a:t>Using special characters in data</a:t>
            </a:r>
            <a:endParaRPr lang="en-GB" sz="2400" b="1" i="0" dirty="0">
              <a:effectLst/>
            </a:endParaRPr>
          </a:p>
        </p:txBody>
      </p:sp>
      <p:sp>
        <p:nvSpPr>
          <p:cNvPr id="12" name="Rectangle 11"/>
          <p:cNvSpPr/>
          <p:nvPr/>
        </p:nvSpPr>
        <p:spPr>
          <a:xfrm>
            <a:off x="94593" y="1425777"/>
            <a:ext cx="11771586" cy="2862322"/>
          </a:xfrm>
          <a:prstGeom prst="rect">
            <a:avLst/>
          </a:prstGeom>
        </p:spPr>
        <p:txBody>
          <a:bodyPr wrap="square">
            <a:spAutoFit/>
          </a:bodyPr>
          <a:lstStyle/>
          <a:p>
            <a:r>
              <a:rPr lang="en-GB" sz="2000" b="1" dirty="0"/>
              <a:t>Example</a:t>
            </a:r>
            <a:r>
              <a:rPr lang="en-GB" sz="2000" dirty="0"/>
              <a:t>: You treat your spreadsheet program as a word processor when writing notes, for example copying data directly from Word or other applications.</a:t>
            </a:r>
          </a:p>
          <a:p>
            <a:endParaRPr lang="en-GB" sz="2000" dirty="0"/>
          </a:p>
          <a:p>
            <a:r>
              <a:rPr lang="en-GB" sz="2000" b="1" dirty="0"/>
              <a:t>Solution</a:t>
            </a:r>
            <a:r>
              <a:rPr lang="en-GB" sz="2000" dirty="0"/>
              <a:t>: This is a common strategy. For example, when writing longer text in a cell, people often include line breaks, </a:t>
            </a:r>
            <a:r>
              <a:rPr lang="en-GB" sz="2000" dirty="0" err="1"/>
              <a:t>em</a:t>
            </a:r>
            <a:r>
              <a:rPr lang="en-GB" sz="2000" dirty="0"/>
              <a:t>-dashes, </a:t>
            </a:r>
            <a:r>
              <a:rPr lang="en-GB" sz="2000" dirty="0" err="1"/>
              <a:t>etc</a:t>
            </a:r>
            <a:r>
              <a:rPr lang="en-GB" sz="2000" dirty="0"/>
              <a:t> in their spreadsheet. Also, when copying data in from applications such as Word, formatting and fancy </a:t>
            </a:r>
            <a:r>
              <a:rPr lang="en-GB" sz="2000" b="1" dirty="0"/>
              <a:t>non-standard characters </a:t>
            </a:r>
            <a:r>
              <a:rPr lang="en-GB" sz="2000" dirty="0"/>
              <a:t>(such as left- and right-aligned quotation marks) are included. When exporting this data into a </a:t>
            </a:r>
            <a:r>
              <a:rPr lang="en-GB" sz="2000" b="1" dirty="0"/>
              <a:t>coding/statistical environment</a:t>
            </a:r>
            <a:r>
              <a:rPr lang="en-GB" sz="2000" dirty="0"/>
              <a:t> or into a relational database, </a:t>
            </a:r>
            <a:r>
              <a:rPr lang="en-GB" sz="2000" b="1" dirty="0"/>
              <a:t>dangerous things may occur</a:t>
            </a:r>
            <a:r>
              <a:rPr lang="en-GB" sz="2000" dirty="0"/>
              <a:t>, such as </a:t>
            </a:r>
            <a:r>
              <a:rPr lang="en-GB" sz="2000" b="1" dirty="0"/>
              <a:t>lines being cut in half </a:t>
            </a:r>
            <a:r>
              <a:rPr lang="en-GB" sz="2000" dirty="0"/>
              <a:t>and encoding errors being thrown.</a:t>
            </a:r>
          </a:p>
          <a:p>
            <a:endParaRPr lang="en-GB" sz="2000" dirty="0"/>
          </a:p>
        </p:txBody>
      </p:sp>
      <p:pic>
        <p:nvPicPr>
          <p:cNvPr id="10242" name="Picture 2" descr="Image result for special characters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1642" y="3848131"/>
            <a:ext cx="3725152" cy="2802734"/>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1220171" y="4391850"/>
            <a:ext cx="6096000" cy="1938992"/>
          </a:xfrm>
          <a:prstGeom prst="rect">
            <a:avLst/>
          </a:prstGeom>
        </p:spPr>
        <p:txBody>
          <a:bodyPr>
            <a:spAutoFit/>
          </a:bodyPr>
          <a:lstStyle/>
          <a:p>
            <a:pPr algn="ctr"/>
            <a:r>
              <a:rPr lang="en-GB" sz="2400" b="1" dirty="0"/>
              <a:t>General best practice is to avoid adding characters such as newlines, tabs, and vertical tabs. In other words, treat a text cell as if it were a simple web form that can only contain text and spaces.</a:t>
            </a:r>
          </a:p>
        </p:txBody>
      </p:sp>
    </p:spTree>
    <p:extLst>
      <p:ext uri="{BB962C8B-B14F-4D97-AF65-F5344CB8AC3E}">
        <p14:creationId xmlns:p14="http://schemas.microsoft.com/office/powerpoint/2010/main" val="35212314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103515"/>
            <a:ext cx="12192000" cy="523220"/>
          </a:xfrm>
          <a:prstGeom prst="rect">
            <a:avLst/>
          </a:prstGeom>
          <a:solidFill>
            <a:srgbClr val="FF6600">
              <a:alpha val="69804"/>
            </a:srgbClr>
          </a:solidFill>
        </p:spPr>
        <p:txBody>
          <a:bodyPr wrap="square" rtlCol="0">
            <a:spAutoFit/>
          </a:bodyPr>
          <a:lstStyle/>
          <a:p>
            <a:pPr algn="r"/>
            <a:r>
              <a:rPr lang="en-GB" sz="2800" dirty="0"/>
              <a:t>3. Formatting problems</a:t>
            </a:r>
          </a:p>
        </p:txBody>
      </p:sp>
      <p:sp>
        <p:nvSpPr>
          <p:cNvPr id="8" name="TextBox 7"/>
          <p:cNvSpPr txBox="1"/>
          <p:nvPr/>
        </p:nvSpPr>
        <p:spPr>
          <a:xfrm>
            <a:off x="105657" y="626735"/>
            <a:ext cx="10710042" cy="5386090"/>
          </a:xfrm>
          <a:prstGeom prst="rect">
            <a:avLst/>
          </a:prstGeom>
          <a:noFill/>
        </p:spPr>
        <p:txBody>
          <a:bodyPr wrap="square" rtlCol="0">
            <a:spAutoFit/>
          </a:bodyPr>
          <a:lstStyle/>
          <a:p>
            <a:r>
              <a:rPr lang="en-GB" sz="2800" b="1" dirty="0"/>
              <a:t>Key Points</a:t>
            </a:r>
          </a:p>
          <a:p>
            <a:endParaRPr lang="en-GB" sz="2800" b="1" dirty="0"/>
          </a:p>
          <a:p>
            <a:pPr marL="342900" indent="-342900">
              <a:buFont typeface="Arial" panose="020B0604020202020204" pitchFamily="34" charset="0"/>
              <a:buChar char="•"/>
            </a:pPr>
            <a:r>
              <a:rPr lang="en-GB" sz="2400" b="1" dirty="0"/>
              <a:t>Avoid</a:t>
            </a:r>
            <a:r>
              <a:rPr lang="en-GB" sz="2400" dirty="0"/>
              <a:t> using </a:t>
            </a:r>
            <a:r>
              <a:rPr lang="en-GB" sz="2400" b="1" dirty="0"/>
              <a:t>multiple tables </a:t>
            </a:r>
            <a:r>
              <a:rPr lang="en-GB" sz="2400" dirty="0"/>
              <a:t>within one spreadsheet.</a:t>
            </a:r>
          </a:p>
          <a:p>
            <a:pPr marL="342900" indent="-342900">
              <a:buFont typeface="Arial" panose="020B0604020202020204" pitchFamily="34" charset="0"/>
              <a:buChar char="•"/>
            </a:pPr>
            <a:r>
              <a:rPr lang="en-GB" sz="2400" b="1" dirty="0"/>
              <a:t>Avoid</a:t>
            </a:r>
            <a:r>
              <a:rPr lang="en-GB" sz="2400" dirty="0"/>
              <a:t> spreading data across </a:t>
            </a:r>
            <a:r>
              <a:rPr lang="en-GB" sz="2400" b="1" dirty="0"/>
              <a:t>multiple tabs </a:t>
            </a:r>
            <a:r>
              <a:rPr lang="en-GB" sz="2400" dirty="0"/>
              <a:t>(but do use a new tab to record data cleaning or manipulations).</a:t>
            </a:r>
          </a:p>
          <a:p>
            <a:pPr marL="342900" indent="-342900">
              <a:buFont typeface="Arial" panose="020B0604020202020204" pitchFamily="34" charset="0"/>
              <a:buChar char="•"/>
            </a:pPr>
            <a:r>
              <a:rPr lang="en-GB" sz="2400" dirty="0"/>
              <a:t>Record </a:t>
            </a:r>
            <a:r>
              <a:rPr lang="en-GB" sz="2400" b="1" dirty="0"/>
              <a:t>zeros as zeros</a:t>
            </a:r>
            <a:r>
              <a:rPr lang="en-GB" sz="2400" dirty="0"/>
              <a:t>.</a:t>
            </a:r>
          </a:p>
          <a:p>
            <a:pPr marL="342900" indent="-342900">
              <a:buFont typeface="Arial" panose="020B0604020202020204" pitchFamily="34" charset="0"/>
              <a:buChar char="•"/>
            </a:pPr>
            <a:r>
              <a:rPr lang="en-GB" sz="2400" dirty="0"/>
              <a:t>Use an </a:t>
            </a:r>
            <a:r>
              <a:rPr lang="en-GB" sz="2400" b="1" dirty="0"/>
              <a:t>appropriate null value </a:t>
            </a:r>
            <a:r>
              <a:rPr lang="en-GB" sz="2400" dirty="0"/>
              <a:t>to record missing data.</a:t>
            </a:r>
          </a:p>
          <a:p>
            <a:pPr marL="342900" indent="-342900">
              <a:buFont typeface="Arial" panose="020B0604020202020204" pitchFamily="34" charset="0"/>
              <a:buChar char="•"/>
            </a:pPr>
            <a:r>
              <a:rPr lang="en-GB" sz="2400" b="1" dirty="0"/>
              <a:t>Don’t use formatting</a:t>
            </a:r>
            <a:r>
              <a:rPr lang="en-GB" sz="2400" dirty="0"/>
              <a:t> to convey information or to make your spreadsheet look pretty.</a:t>
            </a:r>
          </a:p>
          <a:p>
            <a:pPr marL="342900" indent="-342900">
              <a:buFont typeface="Arial" panose="020B0604020202020204" pitchFamily="34" charset="0"/>
              <a:buChar char="•"/>
            </a:pPr>
            <a:r>
              <a:rPr lang="en-GB" sz="2400" dirty="0"/>
              <a:t>Place </a:t>
            </a:r>
            <a:r>
              <a:rPr lang="en-GB" sz="2400" b="1" dirty="0"/>
              <a:t>comments in a separate column</a:t>
            </a:r>
            <a:r>
              <a:rPr lang="en-GB" sz="2400" dirty="0"/>
              <a:t>.</a:t>
            </a:r>
          </a:p>
          <a:p>
            <a:pPr marL="342900" indent="-342900">
              <a:buFont typeface="Arial" panose="020B0604020202020204" pitchFamily="34" charset="0"/>
              <a:buChar char="•"/>
            </a:pPr>
            <a:r>
              <a:rPr lang="en-GB" sz="2400" b="1" dirty="0"/>
              <a:t>Record units in column headers</a:t>
            </a:r>
            <a:r>
              <a:rPr lang="en-GB" sz="2400" dirty="0"/>
              <a:t>.</a:t>
            </a:r>
          </a:p>
          <a:p>
            <a:pPr marL="342900" indent="-342900">
              <a:buFont typeface="Arial" panose="020B0604020202020204" pitchFamily="34" charset="0"/>
              <a:buChar char="•"/>
            </a:pPr>
            <a:r>
              <a:rPr lang="en-GB" sz="2400" dirty="0"/>
              <a:t>Include </a:t>
            </a:r>
            <a:r>
              <a:rPr lang="en-GB" sz="2400" b="1" dirty="0"/>
              <a:t>only one piece of information </a:t>
            </a:r>
            <a:r>
              <a:rPr lang="en-GB" sz="2400" dirty="0"/>
              <a:t>in a cell.</a:t>
            </a:r>
          </a:p>
          <a:p>
            <a:pPr marL="342900" indent="-342900">
              <a:buFont typeface="Arial" panose="020B0604020202020204" pitchFamily="34" charset="0"/>
              <a:buChar char="•"/>
            </a:pPr>
            <a:r>
              <a:rPr lang="en-GB" sz="2400" b="1" dirty="0"/>
              <a:t>Avoid spaces</a:t>
            </a:r>
            <a:r>
              <a:rPr lang="en-GB" sz="2400" dirty="0"/>
              <a:t>, numbers and special characters in column headers.</a:t>
            </a:r>
          </a:p>
          <a:p>
            <a:pPr marL="342900" indent="-342900">
              <a:buFont typeface="Arial" panose="020B0604020202020204" pitchFamily="34" charset="0"/>
              <a:buChar char="•"/>
            </a:pPr>
            <a:r>
              <a:rPr lang="en-GB" sz="2400" b="1" dirty="0"/>
              <a:t>Avoid special characters</a:t>
            </a:r>
            <a:r>
              <a:rPr lang="en-GB" sz="2400" dirty="0"/>
              <a:t> in your data.</a:t>
            </a:r>
          </a:p>
        </p:txBody>
      </p:sp>
      <p:sp>
        <p:nvSpPr>
          <p:cNvPr id="4" name="Rectangle 3">
            <a:extLst>
              <a:ext uri="{FF2B5EF4-FFF2-40B4-BE49-F238E27FC236}">
                <a16:creationId xmlns:a16="http://schemas.microsoft.com/office/drawing/2014/main" id="{5B481206-377B-4BD4-8939-9261A75497C0}"/>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E3E6C9EA-C52B-4AFB-B9B1-D73901CFCB3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38994989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2031" y="897968"/>
            <a:ext cx="9656755" cy="4351338"/>
          </a:xfrm>
        </p:spPr>
        <p:txBody>
          <a:bodyPr>
            <a:normAutofit/>
          </a:bodyPr>
          <a:lstStyle/>
          <a:p>
            <a:pPr marL="0" indent="0">
              <a:buNone/>
            </a:pPr>
            <a:r>
              <a:rPr lang="en-GB" b="1" dirty="0"/>
              <a:t>Questions</a:t>
            </a:r>
          </a:p>
          <a:p>
            <a:r>
              <a:rPr lang="en-GB" dirty="0"/>
              <a:t>What are good approaches for handling dates in spreadsheets?</a:t>
            </a:r>
          </a:p>
          <a:p>
            <a:pPr marL="0" indent="0">
              <a:buNone/>
            </a:pPr>
            <a:endParaRPr lang="en-GB" b="1" dirty="0"/>
          </a:p>
          <a:p>
            <a:pPr marL="0" indent="0">
              <a:buNone/>
            </a:pPr>
            <a:r>
              <a:rPr lang="en-GB" b="1" dirty="0"/>
              <a:t>Objectives</a:t>
            </a:r>
          </a:p>
          <a:p>
            <a:r>
              <a:rPr lang="en-GB" dirty="0"/>
              <a:t>Recognise regional, problematic or suspicious date formats (looking at you US date formats…).</a:t>
            </a:r>
          </a:p>
          <a:p>
            <a:r>
              <a:rPr lang="en-GB" dirty="0"/>
              <a:t>Use formulas to separate dates into their component values (e.g. Month, Day, Year).</a:t>
            </a:r>
          </a:p>
          <a:p>
            <a:pPr marL="0" indent="0">
              <a:buNone/>
            </a:pPr>
            <a:endParaRPr lang="en-GB" dirty="0"/>
          </a:p>
        </p:txBody>
      </p:sp>
      <p:sp>
        <p:nvSpPr>
          <p:cNvPr id="4" name="TextBox 3"/>
          <p:cNvSpPr txBox="1"/>
          <p:nvPr/>
        </p:nvSpPr>
        <p:spPr>
          <a:xfrm>
            <a:off x="0" y="103515"/>
            <a:ext cx="12192000" cy="523220"/>
          </a:xfrm>
          <a:prstGeom prst="rect">
            <a:avLst/>
          </a:prstGeom>
          <a:solidFill>
            <a:schemeClr val="accent4">
              <a:lumMod val="60000"/>
              <a:lumOff val="40000"/>
            </a:schemeClr>
          </a:solidFill>
        </p:spPr>
        <p:txBody>
          <a:bodyPr wrap="square" rtlCol="0">
            <a:spAutoFit/>
          </a:bodyPr>
          <a:lstStyle/>
          <a:p>
            <a:pPr algn="r"/>
            <a:r>
              <a:rPr lang="en-GB" sz="2800" dirty="0"/>
              <a:t>4. Dates as data</a:t>
            </a:r>
          </a:p>
        </p:txBody>
      </p:sp>
      <p:pic>
        <p:nvPicPr>
          <p:cNvPr id="5" name="Picture 4" descr="Different types of clocks">
            <a:extLst>
              <a:ext uri="{FF2B5EF4-FFF2-40B4-BE49-F238E27FC236}">
                <a16:creationId xmlns:a16="http://schemas.microsoft.com/office/drawing/2014/main" id="{C0D5279E-423F-342B-09FA-67C04B89FB7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67250"/>
          <a:stretch/>
        </p:blipFill>
        <p:spPr>
          <a:xfrm>
            <a:off x="0" y="4985358"/>
            <a:ext cx="12192000" cy="1872641"/>
          </a:xfrm>
          <a:prstGeom prst="rect">
            <a:avLst/>
          </a:prstGeom>
        </p:spPr>
      </p:pic>
    </p:spTree>
    <p:extLst>
      <p:ext uri="{BB962C8B-B14F-4D97-AF65-F5344CB8AC3E}">
        <p14:creationId xmlns:p14="http://schemas.microsoft.com/office/powerpoint/2010/main" val="36085063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93010" y="879506"/>
            <a:ext cx="3927101" cy="461665"/>
          </a:xfrm>
          <a:prstGeom prst="rect">
            <a:avLst/>
          </a:prstGeom>
        </p:spPr>
        <p:txBody>
          <a:bodyPr wrap="none">
            <a:spAutoFit/>
          </a:bodyPr>
          <a:lstStyle/>
          <a:p>
            <a:r>
              <a:rPr lang="en-GB" sz="2400" b="1" dirty="0"/>
              <a:t>Date formats in spreadsheets</a:t>
            </a:r>
            <a:endParaRPr lang="en-GB" sz="2400" b="1" i="0" dirty="0">
              <a:effectLst/>
            </a:endParaRPr>
          </a:p>
        </p:txBody>
      </p:sp>
      <p:sp>
        <p:nvSpPr>
          <p:cNvPr id="10" name="TextBox 9"/>
          <p:cNvSpPr txBox="1"/>
          <p:nvPr/>
        </p:nvSpPr>
        <p:spPr>
          <a:xfrm>
            <a:off x="0" y="103515"/>
            <a:ext cx="12192000" cy="523220"/>
          </a:xfrm>
          <a:prstGeom prst="rect">
            <a:avLst/>
          </a:prstGeom>
          <a:solidFill>
            <a:schemeClr val="accent4">
              <a:lumMod val="60000"/>
              <a:lumOff val="40000"/>
            </a:schemeClr>
          </a:solidFill>
        </p:spPr>
        <p:txBody>
          <a:bodyPr wrap="square" rtlCol="0">
            <a:spAutoFit/>
          </a:bodyPr>
          <a:lstStyle/>
          <a:p>
            <a:pPr algn="r"/>
            <a:r>
              <a:rPr lang="en-GB" sz="2800" dirty="0"/>
              <a:t>4. Dates as data</a:t>
            </a:r>
          </a:p>
        </p:txBody>
      </p:sp>
      <p:sp>
        <p:nvSpPr>
          <p:cNvPr id="9" name="Rectangle 8"/>
          <p:cNvSpPr/>
          <p:nvPr/>
        </p:nvSpPr>
        <p:spPr>
          <a:xfrm>
            <a:off x="93010" y="1305342"/>
            <a:ext cx="11846742" cy="2814617"/>
          </a:xfrm>
          <a:prstGeom prst="rect">
            <a:avLst/>
          </a:prstGeom>
        </p:spPr>
        <p:txBody>
          <a:bodyPr wrap="square">
            <a:spAutoFit/>
          </a:bodyPr>
          <a:lstStyle/>
          <a:p>
            <a:pPr>
              <a:lnSpc>
                <a:spcPct val="150000"/>
              </a:lnSpc>
            </a:pPr>
            <a:r>
              <a:rPr lang="en-GB" sz="2000" dirty="0"/>
              <a:t>Dates in spreadsheets are often </a:t>
            </a:r>
            <a:r>
              <a:rPr lang="en-GB" sz="2000" b="1" dirty="0"/>
              <a:t>stored in a single column</a:t>
            </a:r>
            <a:r>
              <a:rPr lang="en-GB" sz="2000" dirty="0"/>
              <a:t>. While this seems the most natural way to record dates, it actually is </a:t>
            </a:r>
            <a:r>
              <a:rPr lang="en-GB" sz="2000" b="1" dirty="0"/>
              <a:t>not best practice</a:t>
            </a:r>
            <a:r>
              <a:rPr lang="en-GB" sz="2000" dirty="0"/>
              <a:t>. </a:t>
            </a:r>
          </a:p>
          <a:p>
            <a:pPr>
              <a:lnSpc>
                <a:spcPct val="150000"/>
              </a:lnSpc>
            </a:pPr>
            <a:r>
              <a:rPr lang="en-GB" sz="2000" dirty="0"/>
              <a:t>A spreadsheet application will display the dates in a seemingly correct way (to a human observer) but how it actually handles and </a:t>
            </a:r>
            <a:r>
              <a:rPr lang="en-GB" sz="2000" b="1" dirty="0"/>
              <a:t>stores the dates may be problematic</a:t>
            </a:r>
            <a:r>
              <a:rPr lang="en-GB" sz="2000" dirty="0"/>
              <a:t>.</a:t>
            </a:r>
          </a:p>
          <a:p>
            <a:pPr>
              <a:lnSpc>
                <a:spcPct val="150000"/>
              </a:lnSpc>
            </a:pPr>
            <a:r>
              <a:rPr lang="en-GB" sz="2000" dirty="0"/>
              <a:t>If you will later </a:t>
            </a:r>
            <a:r>
              <a:rPr lang="en-GB" sz="2000" b="1" dirty="0"/>
              <a:t>need to export</a:t>
            </a:r>
            <a:r>
              <a:rPr lang="en-GB" sz="2000" dirty="0"/>
              <a:t> the data you will have some problem</a:t>
            </a:r>
          </a:p>
          <a:p>
            <a:pPr>
              <a:lnSpc>
                <a:spcPct val="150000"/>
              </a:lnSpc>
            </a:pPr>
            <a:r>
              <a:rPr lang="en-GB" sz="2000" dirty="0"/>
              <a:t>Spreadsheet programs have numerous </a:t>
            </a:r>
            <a:r>
              <a:rPr lang="en-GB" sz="2000" b="1" dirty="0"/>
              <a:t>“useful features”</a:t>
            </a:r>
            <a:r>
              <a:rPr lang="en-GB" sz="2000" dirty="0"/>
              <a:t> which allow them to handle dates in a variety of ways.</a:t>
            </a:r>
            <a:endParaRPr lang="en-GB" sz="2000" b="0" i="0" dirty="0">
              <a:effectLst/>
            </a:endParaRPr>
          </a:p>
        </p:txBody>
      </p:sp>
      <p:pic>
        <p:nvPicPr>
          <p:cNvPr id="11" name="Picture 10"/>
          <p:cNvPicPr>
            <a:picLocks noChangeAspect="1"/>
          </p:cNvPicPr>
          <p:nvPr/>
        </p:nvPicPr>
        <p:blipFill>
          <a:blip r:embed="rId2"/>
          <a:stretch>
            <a:fillRect/>
          </a:stretch>
        </p:blipFill>
        <p:spPr>
          <a:xfrm>
            <a:off x="410918" y="4923755"/>
            <a:ext cx="11210925" cy="1457325"/>
          </a:xfrm>
          <a:prstGeom prst="rect">
            <a:avLst/>
          </a:prstGeom>
        </p:spPr>
      </p:pic>
      <p:sp>
        <p:nvSpPr>
          <p:cNvPr id="13" name="Right Arrow 12"/>
          <p:cNvSpPr/>
          <p:nvPr/>
        </p:nvSpPr>
        <p:spPr>
          <a:xfrm rot="5400000">
            <a:off x="5557885" y="4303479"/>
            <a:ext cx="759331" cy="484632"/>
          </a:xfrm>
          <a:prstGeom prst="rightArrow">
            <a:avLst/>
          </a:prstGeom>
          <a:solidFill>
            <a:schemeClr val="accent4">
              <a:lumMod val="60000"/>
              <a:lumOff val="40000"/>
              <a:alpha val="69804"/>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808275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60303" y="932058"/>
            <a:ext cx="3232039" cy="461665"/>
          </a:xfrm>
          <a:prstGeom prst="rect">
            <a:avLst/>
          </a:prstGeom>
        </p:spPr>
        <p:txBody>
          <a:bodyPr wrap="none">
            <a:spAutoFit/>
          </a:bodyPr>
          <a:lstStyle/>
          <a:p>
            <a:r>
              <a:rPr lang="en-GB" sz="2400" b="1" dirty="0"/>
              <a:t>Dates stored as integers</a:t>
            </a:r>
            <a:endParaRPr lang="en-GB" sz="2400" b="1" i="0" dirty="0">
              <a:effectLst/>
            </a:endParaRPr>
          </a:p>
        </p:txBody>
      </p:sp>
      <p:sp>
        <p:nvSpPr>
          <p:cNvPr id="8" name="TextBox 7"/>
          <p:cNvSpPr txBox="1"/>
          <p:nvPr/>
        </p:nvSpPr>
        <p:spPr>
          <a:xfrm>
            <a:off x="0" y="103515"/>
            <a:ext cx="12192000" cy="523220"/>
          </a:xfrm>
          <a:prstGeom prst="rect">
            <a:avLst/>
          </a:prstGeom>
          <a:solidFill>
            <a:schemeClr val="accent4">
              <a:lumMod val="60000"/>
              <a:lumOff val="40000"/>
            </a:schemeClr>
          </a:solidFill>
        </p:spPr>
        <p:txBody>
          <a:bodyPr wrap="square" rtlCol="0">
            <a:spAutoFit/>
          </a:bodyPr>
          <a:lstStyle/>
          <a:p>
            <a:pPr algn="r"/>
            <a:r>
              <a:rPr lang="en-GB" sz="2800"/>
              <a:t>4. Dates as data</a:t>
            </a:r>
            <a:endParaRPr lang="en-GB" sz="2800" dirty="0"/>
          </a:p>
        </p:txBody>
      </p:sp>
      <p:sp>
        <p:nvSpPr>
          <p:cNvPr id="9" name="Rectangle 8"/>
          <p:cNvSpPr/>
          <p:nvPr/>
        </p:nvSpPr>
        <p:spPr>
          <a:xfrm>
            <a:off x="160303" y="1488316"/>
            <a:ext cx="11832000" cy="646331"/>
          </a:xfrm>
          <a:prstGeom prst="rect">
            <a:avLst/>
          </a:prstGeom>
        </p:spPr>
        <p:txBody>
          <a:bodyPr wrap="square">
            <a:spAutoFit/>
          </a:bodyPr>
          <a:lstStyle/>
          <a:p>
            <a:pPr algn="just"/>
            <a:r>
              <a:rPr lang="en-GB" dirty="0"/>
              <a:t>The first thing you need to know is that Excel stores dates as numbers - see the last column in the above figure. Essentially, it </a:t>
            </a:r>
            <a:r>
              <a:rPr lang="en-GB" b="1" dirty="0"/>
              <a:t>counts the days from a default of December 31, 1899</a:t>
            </a:r>
            <a:r>
              <a:rPr lang="en-GB" dirty="0"/>
              <a:t>, and thus stores </a:t>
            </a:r>
            <a:r>
              <a:rPr lang="en-GB" b="1" dirty="0"/>
              <a:t>July 2, 2014 as the serial number 41822.</a:t>
            </a:r>
          </a:p>
        </p:txBody>
      </p:sp>
      <p:sp>
        <p:nvSpPr>
          <p:cNvPr id="10" name="Rectangle 9"/>
          <p:cNvSpPr/>
          <p:nvPr/>
        </p:nvSpPr>
        <p:spPr>
          <a:xfrm>
            <a:off x="160303" y="2470749"/>
            <a:ext cx="6338468" cy="1477328"/>
          </a:xfrm>
          <a:prstGeom prst="rect">
            <a:avLst/>
          </a:prstGeom>
          <a:solidFill>
            <a:schemeClr val="accent4">
              <a:lumMod val="20000"/>
              <a:lumOff val="80000"/>
            </a:schemeClr>
          </a:solidFill>
        </p:spPr>
        <p:txBody>
          <a:bodyPr wrap="square">
            <a:spAutoFit/>
          </a:bodyPr>
          <a:lstStyle/>
          <a:p>
            <a:r>
              <a:rPr lang="en-GB" dirty="0"/>
              <a:t>Excel also entertains a second date system, the 1904 date system, as the default in Excel for Macintosh. This system will assign a different serial number than the </a:t>
            </a:r>
            <a:r>
              <a:rPr lang="en-GB" dirty="0">
                <a:hlinkClick r:id="rId2"/>
              </a:rPr>
              <a:t>1900 date system</a:t>
            </a:r>
            <a:r>
              <a:rPr lang="en-GB" dirty="0"/>
              <a:t>. Because of this, </a:t>
            </a:r>
            <a:r>
              <a:rPr lang="en-GB" dirty="0">
                <a:hlinkClick r:id="rId3"/>
              </a:rPr>
              <a:t>dates must be checked for accuracy when exporting data from Excel</a:t>
            </a:r>
            <a:r>
              <a:rPr lang="en-GB" dirty="0"/>
              <a:t> (look for dates that are ~4 years off).</a:t>
            </a:r>
          </a:p>
        </p:txBody>
      </p:sp>
      <p:sp>
        <p:nvSpPr>
          <p:cNvPr id="15" name="Rectangle 14"/>
          <p:cNvSpPr/>
          <p:nvPr/>
        </p:nvSpPr>
        <p:spPr>
          <a:xfrm>
            <a:off x="6842233" y="2470978"/>
            <a:ext cx="4950373" cy="3170099"/>
          </a:xfrm>
          <a:prstGeom prst="rect">
            <a:avLst/>
          </a:prstGeom>
          <a:ln>
            <a:solidFill>
              <a:schemeClr val="accent4">
                <a:lumMod val="60000"/>
                <a:lumOff val="40000"/>
              </a:schemeClr>
            </a:solidFill>
          </a:ln>
        </p:spPr>
        <p:txBody>
          <a:bodyPr wrap="square">
            <a:spAutoFit/>
          </a:bodyPr>
          <a:lstStyle/>
          <a:p>
            <a:pPr lvl="0" eaLnBrk="0" fontAlgn="base" hangingPunct="0">
              <a:spcBef>
                <a:spcPct val="0"/>
              </a:spcBef>
              <a:spcAft>
                <a:spcPct val="0"/>
              </a:spcAft>
            </a:pPr>
            <a:r>
              <a:rPr lang="en-US" altLang="en-US" sz="2000" b="1" dirty="0"/>
              <a:t>It can actually be useful </a:t>
            </a:r>
          </a:p>
          <a:p>
            <a:pPr lvl="0" eaLnBrk="0" fontAlgn="base" hangingPunct="0">
              <a:spcBef>
                <a:spcPct val="0"/>
              </a:spcBef>
              <a:spcAft>
                <a:spcPct val="0"/>
              </a:spcAft>
            </a:pPr>
            <a:r>
              <a:rPr lang="en-US" altLang="en-US" sz="2000" dirty="0"/>
              <a:t>By using it we can easily add days, months or years to a given date. </a:t>
            </a:r>
          </a:p>
          <a:p>
            <a:pPr lvl="0" eaLnBrk="0" fontAlgn="base" hangingPunct="0">
              <a:spcBef>
                <a:spcPct val="0"/>
              </a:spcBef>
              <a:spcAft>
                <a:spcPct val="0"/>
              </a:spcAft>
            </a:pPr>
            <a:r>
              <a:rPr lang="en-US" altLang="en-US" sz="2000" dirty="0"/>
              <a:t>Say you had a research plan where you needed to conduct interviews with a set of informants every ninety days for a year. </a:t>
            </a:r>
          </a:p>
          <a:p>
            <a:pPr lvl="0" eaLnBrk="0" fontAlgn="base" hangingPunct="0">
              <a:spcBef>
                <a:spcPct val="0"/>
              </a:spcBef>
              <a:spcAft>
                <a:spcPct val="0"/>
              </a:spcAft>
            </a:pPr>
            <a:r>
              <a:rPr lang="en-US" altLang="en-US" sz="2000" dirty="0"/>
              <a:t>In another cell, you could type:</a:t>
            </a:r>
            <a:endParaRPr lang="en-US" altLang="en-US" dirty="0"/>
          </a:p>
          <a:p>
            <a:pPr lvl="0" eaLnBrk="0" fontAlgn="base" hangingPunct="0">
              <a:spcBef>
                <a:spcPct val="0"/>
              </a:spcBef>
              <a:spcAft>
                <a:spcPct val="0"/>
              </a:spcAft>
            </a:pPr>
            <a:r>
              <a:rPr lang="en-US" altLang="en-US" sz="2000" dirty="0"/>
              <a:t>=B2+90</a:t>
            </a:r>
            <a:endParaRPr lang="en-US" altLang="en-US" dirty="0"/>
          </a:p>
          <a:p>
            <a:pPr lvl="0" eaLnBrk="0" fontAlgn="base" hangingPunct="0">
              <a:spcBef>
                <a:spcPct val="0"/>
              </a:spcBef>
              <a:spcAft>
                <a:spcPct val="0"/>
              </a:spcAft>
            </a:pPr>
            <a:r>
              <a:rPr lang="en-US" altLang="en-US" sz="2000" dirty="0"/>
              <a:t>And it would return</a:t>
            </a:r>
            <a:endParaRPr lang="en-US" altLang="en-US" dirty="0"/>
          </a:p>
          <a:p>
            <a:pPr lvl="0" eaLnBrk="0" fontAlgn="base" hangingPunct="0">
              <a:spcBef>
                <a:spcPct val="0"/>
              </a:spcBef>
              <a:spcAft>
                <a:spcPct val="0"/>
              </a:spcAft>
            </a:pPr>
            <a:r>
              <a:rPr lang="en-US" altLang="en-US" sz="2000" dirty="0"/>
              <a:t>30-Sep</a:t>
            </a:r>
            <a:endParaRPr lang="en-US" altLang="en-US" dirty="0"/>
          </a:p>
        </p:txBody>
      </p:sp>
      <p:sp>
        <p:nvSpPr>
          <p:cNvPr id="16" name="Rectangle 15"/>
          <p:cNvSpPr/>
          <p:nvPr/>
        </p:nvSpPr>
        <p:spPr>
          <a:xfrm>
            <a:off x="160303" y="4284180"/>
            <a:ext cx="6096000" cy="2031325"/>
          </a:xfrm>
          <a:prstGeom prst="rect">
            <a:avLst/>
          </a:prstGeom>
          <a:ln>
            <a:solidFill>
              <a:schemeClr val="accent4">
                <a:lumMod val="60000"/>
                <a:lumOff val="40000"/>
              </a:schemeClr>
            </a:solidFill>
          </a:ln>
        </p:spPr>
        <p:txBody>
          <a:bodyPr>
            <a:spAutoFit/>
          </a:bodyPr>
          <a:lstStyle/>
          <a:p>
            <a:pPr lvl="0" eaLnBrk="0" fontAlgn="base" hangingPunct="0">
              <a:spcBef>
                <a:spcPct val="0"/>
              </a:spcBef>
              <a:spcAft>
                <a:spcPct val="0"/>
              </a:spcAft>
            </a:pPr>
            <a:r>
              <a:rPr lang="en-US" altLang="en-US" dirty="0">
                <a:solidFill>
                  <a:srgbClr val="333333"/>
                </a:solidFill>
                <a:latin typeface="Helvetica Neue"/>
              </a:rPr>
              <a:t>because it understands the date as a number </a:t>
            </a:r>
            <a:r>
              <a:rPr lang="en-US" altLang="en-US" sz="1600" dirty="0">
                <a:solidFill>
                  <a:srgbClr val="3D90D9"/>
                </a:solidFill>
                <a:latin typeface="Menlo"/>
              </a:rPr>
              <a:t>41822</a:t>
            </a:r>
            <a:r>
              <a:rPr lang="en-US" altLang="en-US" dirty="0">
                <a:solidFill>
                  <a:srgbClr val="333333"/>
                </a:solidFill>
                <a:latin typeface="Helvetica Neue"/>
              </a:rPr>
              <a:t>, and </a:t>
            </a:r>
            <a:r>
              <a:rPr lang="en-US" altLang="en-US" sz="1600" dirty="0">
                <a:solidFill>
                  <a:srgbClr val="3D90D9"/>
                </a:solidFill>
                <a:latin typeface="Menlo"/>
              </a:rPr>
              <a:t>41822 + 90 = 41912</a:t>
            </a:r>
            <a:r>
              <a:rPr lang="en-US" altLang="en-US" dirty="0">
                <a:solidFill>
                  <a:srgbClr val="333333"/>
                </a:solidFill>
                <a:latin typeface="Helvetica Neue"/>
              </a:rPr>
              <a:t> which Excel interprets as the 30th day of September, 2014. It retains the format (for the most part) of the cell that is being operated upon, (unless you did some sort of formatting to the cell before, and then all bets are off). Month and year rollovers are internally tracked and applied.</a:t>
            </a:r>
            <a:endParaRPr lang="en-US" altLang="en-US" sz="4000" dirty="0">
              <a:latin typeface="Arial" panose="020B0604020202020204" pitchFamily="34" charset="0"/>
            </a:endParaRPr>
          </a:p>
        </p:txBody>
      </p:sp>
    </p:spTree>
    <p:extLst>
      <p:ext uri="{BB962C8B-B14F-4D97-AF65-F5344CB8AC3E}">
        <p14:creationId xmlns:p14="http://schemas.microsoft.com/office/powerpoint/2010/main" val="23947524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0" y="103515"/>
            <a:ext cx="12192000" cy="523220"/>
          </a:xfrm>
          <a:prstGeom prst="rect">
            <a:avLst/>
          </a:prstGeom>
          <a:solidFill>
            <a:schemeClr val="accent4">
              <a:lumMod val="60000"/>
              <a:lumOff val="40000"/>
            </a:schemeClr>
          </a:solidFill>
        </p:spPr>
        <p:txBody>
          <a:bodyPr wrap="square" rtlCol="0">
            <a:spAutoFit/>
          </a:bodyPr>
          <a:lstStyle/>
          <a:p>
            <a:pPr algn="r"/>
            <a:r>
              <a:rPr lang="en-GB" sz="2800"/>
              <a:t>4. Dates as data</a:t>
            </a:r>
            <a:endParaRPr lang="en-GB" sz="2800" dirty="0"/>
          </a:p>
        </p:txBody>
      </p:sp>
      <p:sp>
        <p:nvSpPr>
          <p:cNvPr id="6" name="Rectangle 5"/>
          <p:cNvSpPr/>
          <p:nvPr/>
        </p:nvSpPr>
        <p:spPr>
          <a:xfrm>
            <a:off x="111850" y="626735"/>
            <a:ext cx="3363549" cy="461665"/>
          </a:xfrm>
          <a:prstGeom prst="rect">
            <a:avLst/>
          </a:prstGeom>
        </p:spPr>
        <p:txBody>
          <a:bodyPr wrap="none">
            <a:spAutoFit/>
          </a:bodyPr>
          <a:lstStyle/>
          <a:p>
            <a:r>
              <a:rPr lang="en-GB" sz="2400" b="1" dirty="0"/>
              <a:t>Regional date formatting</a:t>
            </a:r>
            <a:endParaRPr lang="en-GB" sz="2400" b="1" i="0" dirty="0">
              <a:effectLst/>
            </a:endParaRPr>
          </a:p>
        </p:txBody>
      </p:sp>
      <p:sp>
        <p:nvSpPr>
          <p:cNvPr id="10" name="Rectangle 9"/>
          <p:cNvSpPr/>
          <p:nvPr/>
        </p:nvSpPr>
        <p:spPr>
          <a:xfrm>
            <a:off x="111850" y="1176268"/>
            <a:ext cx="11659736" cy="4221669"/>
          </a:xfrm>
          <a:prstGeom prst="rect">
            <a:avLst/>
          </a:prstGeom>
        </p:spPr>
        <p:txBody>
          <a:bodyPr wrap="square">
            <a:spAutoFit/>
          </a:bodyPr>
          <a:lstStyle/>
          <a:p>
            <a:pPr>
              <a:lnSpc>
                <a:spcPct val="125000"/>
              </a:lnSpc>
            </a:pPr>
            <a:r>
              <a:rPr lang="en-GB" dirty="0"/>
              <a:t>When you enter a date into a spreadsheet it looks like a date although </a:t>
            </a:r>
            <a:r>
              <a:rPr lang="en-GB" b="1" dirty="0"/>
              <a:t>the spreadsheet may display different</a:t>
            </a:r>
            <a:r>
              <a:rPr lang="en-GB" dirty="0"/>
              <a:t>. If you enter ‘7/12/88’ into your Excel spreadsheet it may display as ‘07/12/1988’ </a:t>
            </a:r>
          </a:p>
          <a:p>
            <a:pPr>
              <a:lnSpc>
                <a:spcPct val="125000"/>
              </a:lnSpc>
            </a:pPr>
            <a:r>
              <a:rPr lang="en-GB" b="1" dirty="0"/>
              <a:t>These are different ways of formatting the same date.</a:t>
            </a:r>
          </a:p>
          <a:p>
            <a:pPr algn="ctr">
              <a:lnSpc>
                <a:spcPct val="125000"/>
              </a:lnSpc>
            </a:pPr>
            <a:endParaRPr lang="en-GB" b="1" dirty="0"/>
          </a:p>
          <a:p>
            <a:pPr>
              <a:lnSpc>
                <a:spcPct val="125000"/>
              </a:lnSpc>
            </a:pPr>
            <a:r>
              <a:rPr lang="en-GB" b="1" dirty="0"/>
              <a:t>Different countries write dates differently</a:t>
            </a:r>
            <a:r>
              <a:rPr lang="en-GB" dirty="0"/>
              <a:t>.</a:t>
            </a:r>
          </a:p>
          <a:p>
            <a:pPr>
              <a:lnSpc>
                <a:spcPct val="125000"/>
              </a:lnSpc>
            </a:pPr>
            <a:r>
              <a:rPr lang="en-GB" dirty="0"/>
              <a:t>If you are in the UK, for example, you will interpret the date above as the 7th day of December, however a research from the US will interpret the same entry as the 12th day of July.</a:t>
            </a:r>
          </a:p>
          <a:p>
            <a:pPr>
              <a:lnSpc>
                <a:spcPct val="125000"/>
              </a:lnSpc>
            </a:pPr>
            <a:endParaRPr lang="en-GB" dirty="0"/>
          </a:p>
          <a:p>
            <a:pPr>
              <a:lnSpc>
                <a:spcPct val="125000"/>
              </a:lnSpc>
            </a:pPr>
            <a:r>
              <a:rPr lang="en-GB" dirty="0"/>
              <a:t>This regional variation is handled automatically by your spreadsheet program so that when you are typing in dates they appear as you would expect.</a:t>
            </a:r>
          </a:p>
          <a:p>
            <a:pPr>
              <a:lnSpc>
                <a:spcPct val="125000"/>
              </a:lnSpc>
            </a:pPr>
            <a:endParaRPr lang="en-GB" dirty="0"/>
          </a:p>
          <a:p>
            <a:pPr>
              <a:lnSpc>
                <a:spcPct val="125000"/>
              </a:lnSpc>
            </a:pPr>
            <a:r>
              <a:rPr lang="en-GB" dirty="0"/>
              <a:t>If you try to type in a US format date into a UK version of Excel, it may or may not be treated as a date.</a:t>
            </a:r>
          </a:p>
        </p:txBody>
      </p:sp>
      <p:pic>
        <p:nvPicPr>
          <p:cNvPr id="16386" name="Picture 2" descr="Image result for 6 9 meme perspectiv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44100" y="626735"/>
            <a:ext cx="2247900" cy="1933576"/>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01CA3FB9-55FA-4C04-83C5-75B354770F8C}"/>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FD114CDA-2D69-4E6C-B94C-6E2EDD8EFB9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5530449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35527" y="761817"/>
            <a:ext cx="11589328" cy="530955"/>
          </a:xfrm>
        </p:spPr>
        <p:txBody>
          <a:bodyPr>
            <a:normAutofit/>
          </a:bodyPr>
          <a:lstStyle/>
          <a:p>
            <a:pPr marL="0" indent="0">
              <a:buNone/>
            </a:pPr>
            <a:r>
              <a:rPr lang="en-GB" sz="3200" b="1" dirty="0"/>
              <a:t>Challenge  1</a:t>
            </a:r>
          </a:p>
          <a:p>
            <a:pPr marL="0" indent="0">
              <a:buNone/>
            </a:pPr>
            <a:endParaRPr lang="en-GB" sz="3200" b="1" dirty="0"/>
          </a:p>
        </p:txBody>
      </p:sp>
      <p:sp>
        <p:nvSpPr>
          <p:cNvPr id="9" name="Rectangle 8"/>
          <p:cNvSpPr/>
          <p:nvPr/>
        </p:nvSpPr>
        <p:spPr>
          <a:xfrm>
            <a:off x="367145" y="1427854"/>
            <a:ext cx="11589328" cy="4462760"/>
          </a:xfrm>
          <a:prstGeom prst="rect">
            <a:avLst/>
          </a:prstGeom>
        </p:spPr>
        <p:txBody>
          <a:bodyPr wrap="square">
            <a:spAutoFit/>
          </a:bodyPr>
          <a:lstStyle/>
          <a:p>
            <a:pPr marL="457200" lvl="0" indent="-457200" eaLnBrk="0" fontAlgn="base" hangingPunct="0">
              <a:spcBef>
                <a:spcPct val="0"/>
              </a:spcBef>
              <a:spcAft>
                <a:spcPct val="0"/>
              </a:spcAft>
              <a:buFont typeface="+mj-lt"/>
              <a:buAutoNum type="arabicPeriod"/>
            </a:pPr>
            <a:r>
              <a:rPr lang="en-US" altLang="en-US" sz="2400" dirty="0"/>
              <a:t>Download the </a:t>
            </a:r>
            <a:r>
              <a:rPr lang="en-US" altLang="en-US" sz="2400" dirty="0">
                <a:hlinkClick r:id="rId2"/>
              </a:rPr>
              <a:t>SAFI_dates.xlsx</a:t>
            </a:r>
            <a:r>
              <a:rPr lang="en-US" altLang="en-US" sz="2400" dirty="0"/>
              <a:t> file.</a:t>
            </a:r>
          </a:p>
          <a:p>
            <a:pPr marL="457200" lvl="0" indent="-457200" eaLnBrk="0" fontAlgn="base" hangingPunct="0">
              <a:spcBef>
                <a:spcPct val="0"/>
              </a:spcBef>
              <a:spcAft>
                <a:spcPct val="0"/>
              </a:spcAft>
              <a:buFont typeface="+mj-lt"/>
              <a:buAutoNum type="arabicPeriod"/>
            </a:pPr>
            <a:r>
              <a:rPr lang="en-US" altLang="en-US" sz="2400" dirty="0"/>
              <a:t>Open the file.</a:t>
            </a:r>
          </a:p>
          <a:p>
            <a:pPr marL="457200" lvl="0" indent="-457200" eaLnBrk="0" fontAlgn="base" hangingPunct="0">
              <a:spcBef>
                <a:spcPct val="0"/>
              </a:spcBef>
              <a:spcAft>
                <a:spcPct val="0"/>
              </a:spcAft>
              <a:buFont typeface="+mj-lt"/>
              <a:buAutoNum type="arabicPeriod"/>
            </a:pPr>
            <a:r>
              <a:rPr lang="en-GB" sz="2400" b="0" i="0" dirty="0">
                <a:solidFill>
                  <a:srgbClr val="383838"/>
                </a:solidFill>
                <a:effectLst/>
              </a:rPr>
              <a:t>Choose the tab of the spreadsheet that corresponds to the way you format dates in your location (either the </a:t>
            </a:r>
            <a:r>
              <a:rPr lang="en-GB" sz="2400" b="1" i="1" dirty="0">
                <a:solidFill>
                  <a:srgbClr val="383838"/>
                </a:solidFill>
                <a:effectLst/>
              </a:rPr>
              <a:t>“correct” </a:t>
            </a:r>
            <a:r>
              <a:rPr lang="en-GB" sz="2400" b="0" i="0" dirty="0">
                <a:solidFill>
                  <a:srgbClr val="383838"/>
                </a:solidFill>
                <a:effectLst/>
              </a:rPr>
              <a:t>way, or the </a:t>
            </a:r>
            <a:r>
              <a:rPr lang="en-GB" sz="2400" b="1" i="1" dirty="0">
                <a:solidFill>
                  <a:srgbClr val="383838"/>
                </a:solidFill>
                <a:effectLst/>
              </a:rPr>
              <a:t>“incorrect” </a:t>
            </a:r>
            <a:r>
              <a:rPr lang="en-GB" sz="2400" b="0" i="0" dirty="0">
                <a:solidFill>
                  <a:srgbClr val="383838"/>
                </a:solidFill>
                <a:effectLst/>
              </a:rPr>
              <a:t>way</a:t>
            </a:r>
            <a:r>
              <a:rPr lang="en-US" sz="2400" b="0" i="0" dirty="0">
                <a:solidFill>
                  <a:srgbClr val="383838"/>
                </a:solidFill>
                <a:effectLst/>
              </a:rPr>
              <a:t>.</a:t>
            </a:r>
          </a:p>
          <a:p>
            <a:pPr marL="457200" lvl="0" indent="-457200" eaLnBrk="0" fontAlgn="base" hangingPunct="0">
              <a:spcBef>
                <a:spcPct val="0"/>
              </a:spcBef>
              <a:spcAft>
                <a:spcPct val="0"/>
              </a:spcAft>
              <a:buFont typeface="+mj-lt"/>
              <a:buAutoNum type="arabicPeriod"/>
            </a:pPr>
            <a:r>
              <a:rPr lang="en-GB" altLang="en-US" sz="2400" dirty="0"/>
              <a:t>Extract the components of the date to new columns. For this we can use the built in Excel functions:</a:t>
            </a:r>
          </a:p>
          <a:p>
            <a:pPr lvl="0" eaLnBrk="0" fontAlgn="base" hangingPunct="0">
              <a:spcBef>
                <a:spcPct val="0"/>
              </a:spcBef>
              <a:spcAft>
                <a:spcPct val="0"/>
              </a:spcAft>
            </a:pPr>
            <a:r>
              <a:rPr lang="en-GB" altLang="en-US" sz="2400" dirty="0"/>
              <a:t>	</a:t>
            </a:r>
            <a:r>
              <a:rPr lang="en-GB" altLang="en-US" sz="2400" dirty="0">
                <a:solidFill>
                  <a:srgbClr val="7030A0"/>
                </a:solidFill>
              </a:rPr>
              <a:t>=MONTH()</a:t>
            </a:r>
          </a:p>
          <a:p>
            <a:pPr lvl="0" eaLnBrk="0" fontAlgn="base" hangingPunct="0">
              <a:spcBef>
                <a:spcPct val="0"/>
              </a:spcBef>
              <a:spcAft>
                <a:spcPct val="0"/>
              </a:spcAft>
            </a:pPr>
            <a:r>
              <a:rPr lang="en-GB" altLang="en-US" sz="2400" dirty="0">
                <a:solidFill>
                  <a:srgbClr val="7030A0"/>
                </a:solidFill>
              </a:rPr>
              <a:t>	=DAY()</a:t>
            </a:r>
          </a:p>
          <a:p>
            <a:pPr lvl="0" eaLnBrk="0" fontAlgn="base" hangingPunct="0">
              <a:spcBef>
                <a:spcPct val="0"/>
              </a:spcBef>
              <a:spcAft>
                <a:spcPct val="0"/>
              </a:spcAft>
            </a:pPr>
            <a:r>
              <a:rPr lang="en-GB" altLang="en-US" sz="2400" dirty="0">
                <a:solidFill>
                  <a:srgbClr val="7030A0"/>
                </a:solidFill>
              </a:rPr>
              <a:t>	=YEAR()</a:t>
            </a:r>
          </a:p>
          <a:p>
            <a:pPr marL="457200" lvl="0" indent="-457200" eaLnBrk="0" fontAlgn="base" hangingPunct="0">
              <a:spcBef>
                <a:spcPct val="0"/>
              </a:spcBef>
              <a:spcAft>
                <a:spcPct val="0"/>
              </a:spcAft>
              <a:buAutoNum type="arabicPeriod" startAt="5"/>
            </a:pPr>
            <a:r>
              <a:rPr lang="en-GB" sz="2400" b="0" i="0" dirty="0">
                <a:solidFill>
                  <a:srgbClr val="383838"/>
                </a:solidFill>
                <a:effectLst/>
              </a:rPr>
              <a:t>Apply each of these formulas to its entire column. Make sure the new column is formatted as a number  and not as a date.</a:t>
            </a:r>
          </a:p>
          <a:p>
            <a:pPr lvl="0" eaLnBrk="0" fontAlgn="base" hangingPunct="0">
              <a:spcBef>
                <a:spcPct val="0"/>
              </a:spcBef>
              <a:spcAft>
                <a:spcPct val="0"/>
              </a:spcAft>
            </a:pPr>
            <a:endParaRPr lang="en-US" altLang="en-US" sz="2000" dirty="0">
              <a:solidFill>
                <a:srgbClr val="7030A0"/>
              </a:solidFill>
            </a:endParaRPr>
          </a:p>
        </p:txBody>
      </p:sp>
      <p:sp>
        <p:nvSpPr>
          <p:cNvPr id="11" name="TextBox 10"/>
          <p:cNvSpPr txBox="1"/>
          <p:nvPr/>
        </p:nvSpPr>
        <p:spPr>
          <a:xfrm>
            <a:off x="0" y="103515"/>
            <a:ext cx="12192000" cy="523220"/>
          </a:xfrm>
          <a:prstGeom prst="rect">
            <a:avLst/>
          </a:prstGeom>
          <a:solidFill>
            <a:schemeClr val="accent4">
              <a:lumMod val="60000"/>
              <a:lumOff val="40000"/>
            </a:schemeClr>
          </a:solidFill>
        </p:spPr>
        <p:txBody>
          <a:bodyPr wrap="square" rtlCol="0">
            <a:spAutoFit/>
          </a:bodyPr>
          <a:lstStyle/>
          <a:p>
            <a:pPr algn="r"/>
            <a:r>
              <a:rPr lang="en-GB" sz="2800"/>
              <a:t>4. Dates as data</a:t>
            </a:r>
            <a:endParaRPr lang="en-GB" sz="2800" dirty="0"/>
          </a:p>
        </p:txBody>
      </p:sp>
      <p:sp>
        <p:nvSpPr>
          <p:cNvPr id="4" name="TextBox 3">
            <a:extLst>
              <a:ext uri="{FF2B5EF4-FFF2-40B4-BE49-F238E27FC236}">
                <a16:creationId xmlns:a16="http://schemas.microsoft.com/office/drawing/2014/main" id="{61DE7C80-0662-C35C-2845-14A50441FE2C}"/>
              </a:ext>
            </a:extLst>
          </p:cNvPr>
          <p:cNvSpPr txBox="1"/>
          <p:nvPr/>
        </p:nvSpPr>
        <p:spPr>
          <a:xfrm>
            <a:off x="301336" y="5712149"/>
            <a:ext cx="11457710" cy="923330"/>
          </a:xfrm>
          <a:prstGeom prst="rect">
            <a:avLst/>
          </a:prstGeom>
          <a:noFill/>
        </p:spPr>
        <p:txBody>
          <a:bodyPr wrap="square" rtlCol="0">
            <a:spAutoFit/>
          </a:bodyPr>
          <a:lstStyle/>
          <a:p>
            <a:r>
              <a:rPr lang="en-GB" b="0" i="0" dirty="0">
                <a:solidFill>
                  <a:srgbClr val="383838"/>
                </a:solidFill>
                <a:effectLst/>
                <a:latin typeface="Mulish"/>
              </a:rPr>
              <a:t>We now have each component of our date isolated in its own column. This will allow us to group our data with respect to month, year, or day of month for our analyses and will also prevent problems when passing data between different versions of spreadsheet software (as for example when sharing data with collaborators in different countries).</a:t>
            </a:r>
            <a:endParaRPr lang="en-GB" dirty="0"/>
          </a:p>
        </p:txBody>
      </p:sp>
    </p:spTree>
    <p:extLst>
      <p:ext uri="{BB962C8B-B14F-4D97-AF65-F5344CB8AC3E}">
        <p14:creationId xmlns:p14="http://schemas.microsoft.com/office/powerpoint/2010/main" val="1618051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C7D13D-0A29-ACC5-3ADF-D1DC4A581665}"/>
              </a:ext>
            </a:extLst>
          </p:cNvPr>
          <p:cNvSpPr/>
          <p:nvPr/>
        </p:nvSpPr>
        <p:spPr>
          <a:xfrm>
            <a:off x="0" y="-68179"/>
            <a:ext cx="8109284" cy="6994358"/>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7CB9446B-AC60-45B1-B993-5ED336A97DBE}"/>
              </a:ext>
            </a:extLst>
          </p:cNvPr>
          <p:cNvSpPr txBox="1"/>
          <p:nvPr/>
        </p:nvSpPr>
        <p:spPr>
          <a:xfrm>
            <a:off x="222527" y="143466"/>
            <a:ext cx="2037348" cy="123657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dirty="0">
                <a:latin typeface="+mj-lt"/>
                <a:ea typeface="+mj-ea"/>
                <a:cs typeface="+mj-cs"/>
              </a:rPr>
              <a:t> </a:t>
            </a:r>
            <a:r>
              <a:rPr lang="en-US" sz="4400" b="1" dirty="0">
                <a:solidFill>
                  <a:schemeClr val="accent3">
                    <a:lumMod val="60000"/>
                    <a:lumOff val="40000"/>
                  </a:schemeClr>
                </a:solidFill>
                <a:latin typeface="+mj-lt"/>
                <a:ea typeface="+mj-ea"/>
                <a:cs typeface="+mj-cs"/>
              </a:rPr>
              <a:t>Setup</a:t>
            </a:r>
          </a:p>
        </p:txBody>
      </p:sp>
      <p:sp>
        <p:nvSpPr>
          <p:cNvPr id="3" name="Content Placeholder 2"/>
          <p:cNvSpPr>
            <a:spLocks noGrp="1"/>
          </p:cNvSpPr>
          <p:nvPr>
            <p:ph idx="1"/>
          </p:nvPr>
        </p:nvSpPr>
        <p:spPr>
          <a:xfrm>
            <a:off x="154569" y="1654994"/>
            <a:ext cx="7336800" cy="3858768"/>
          </a:xfrm>
        </p:spPr>
        <p:txBody>
          <a:bodyPr vert="horz" lIns="91440" tIns="45720" rIns="91440" bIns="45720" rtlCol="0">
            <a:normAutofit/>
          </a:bodyPr>
          <a:lstStyle/>
          <a:p>
            <a:endParaRPr lang="en-US" sz="2400" dirty="0">
              <a:solidFill>
                <a:schemeClr val="accent3">
                  <a:lumMod val="60000"/>
                  <a:lumOff val="40000"/>
                </a:schemeClr>
              </a:solidFill>
            </a:endParaRPr>
          </a:p>
          <a:p>
            <a:pPr marL="0"/>
            <a:endParaRPr lang="en-US" sz="2400" dirty="0">
              <a:solidFill>
                <a:schemeClr val="accent3">
                  <a:lumMod val="60000"/>
                  <a:lumOff val="40000"/>
                </a:schemeClr>
              </a:solidFill>
            </a:endParaRPr>
          </a:p>
          <a:p>
            <a:endParaRPr lang="en-US" sz="2400" dirty="0"/>
          </a:p>
        </p:txBody>
      </p:sp>
      <p:pic>
        <p:nvPicPr>
          <p:cNvPr id="7" name="Picture 6" descr="A screenshot of a computer&#10;&#10;Description automatically generated">
            <a:extLst>
              <a:ext uri="{FF2B5EF4-FFF2-40B4-BE49-F238E27FC236}">
                <a16:creationId xmlns:a16="http://schemas.microsoft.com/office/drawing/2014/main" id="{847FFA31-AAD9-ECA6-8711-48567347CCD8}"/>
              </a:ext>
            </a:extLst>
          </p:cNvPr>
          <p:cNvPicPr>
            <a:picLocks noChangeAspect="1"/>
          </p:cNvPicPr>
          <p:nvPr/>
        </p:nvPicPr>
        <p:blipFill>
          <a:blip r:embed="rId3">
            <a:extLst>
              <a:ext uri="{28A0092B-C50C-407E-A947-70E740481C1C}">
                <a14:useLocalDpi xmlns:a14="http://schemas.microsoft.com/office/drawing/2010/main" val="0"/>
              </a:ext>
            </a:extLst>
          </a:blip>
          <a:srcRect l="36604" t="23449" r="3484" b="4357"/>
          <a:stretch/>
        </p:blipFill>
        <p:spPr>
          <a:xfrm>
            <a:off x="2169126" y="2736317"/>
            <a:ext cx="5079325" cy="3821074"/>
          </a:xfrm>
          <a:prstGeom prst="rect">
            <a:avLst/>
          </a:prstGeom>
        </p:spPr>
      </p:pic>
      <p:pic>
        <p:nvPicPr>
          <p:cNvPr id="14" name="Picture 13">
            <a:extLst>
              <a:ext uri="{FF2B5EF4-FFF2-40B4-BE49-F238E27FC236}">
                <a16:creationId xmlns:a16="http://schemas.microsoft.com/office/drawing/2014/main" id="{CF451898-AF5C-FC90-DCCD-55832B48DA10}"/>
              </a:ext>
            </a:extLst>
          </p:cNvPr>
          <p:cNvPicPr>
            <a:picLocks noChangeAspect="1"/>
          </p:cNvPicPr>
          <p:nvPr/>
        </p:nvPicPr>
        <p:blipFill>
          <a:blip r:embed="rId4"/>
          <a:stretch>
            <a:fillRect/>
          </a:stretch>
        </p:blipFill>
        <p:spPr>
          <a:xfrm>
            <a:off x="7071651" y="396857"/>
            <a:ext cx="4897822" cy="2213267"/>
          </a:xfrm>
          <a:prstGeom prst="rect">
            <a:avLst/>
          </a:prstGeom>
        </p:spPr>
      </p:pic>
      <p:sp>
        <p:nvSpPr>
          <p:cNvPr id="15" name="Rectangle 14">
            <a:extLst>
              <a:ext uri="{FF2B5EF4-FFF2-40B4-BE49-F238E27FC236}">
                <a16:creationId xmlns:a16="http://schemas.microsoft.com/office/drawing/2014/main" id="{BE185F09-27B4-7EDD-FA6C-FC57AE66A53C}"/>
              </a:ext>
            </a:extLst>
          </p:cNvPr>
          <p:cNvSpPr/>
          <p:nvPr/>
        </p:nvSpPr>
        <p:spPr>
          <a:xfrm>
            <a:off x="7436151" y="1847634"/>
            <a:ext cx="2822776" cy="195775"/>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E24ADDCF-1C86-0ACC-73DF-F09CAAE20429}"/>
              </a:ext>
            </a:extLst>
          </p:cNvPr>
          <p:cNvSpPr txBox="1"/>
          <p:nvPr/>
        </p:nvSpPr>
        <p:spPr>
          <a:xfrm>
            <a:off x="154569" y="1397078"/>
            <a:ext cx="5476374" cy="646331"/>
          </a:xfrm>
          <a:prstGeom prst="rect">
            <a:avLst/>
          </a:prstGeom>
          <a:noFill/>
        </p:spPr>
        <p:txBody>
          <a:bodyPr wrap="square">
            <a:spAutoFit/>
          </a:bodyPr>
          <a:lstStyle/>
          <a:p>
            <a:pPr algn="l" rtl="0" fontAlgn="base"/>
            <a:r>
              <a:rPr lang="en-GB" sz="1800" b="1" i="0" dirty="0">
                <a:solidFill>
                  <a:srgbClr val="92D050"/>
                </a:solidFill>
                <a:effectLst/>
                <a:latin typeface="Aptos" panose="020B0004020202020204" pitchFamily="34" charset="0"/>
              </a:rPr>
              <a:t>Workshop page</a:t>
            </a:r>
            <a:r>
              <a:rPr lang="en-GB" sz="1800" b="0" i="0" dirty="0">
                <a:solidFill>
                  <a:srgbClr val="92D050"/>
                </a:solidFill>
                <a:effectLst/>
                <a:latin typeface="Aptos" panose="020B0004020202020204" pitchFamily="34" charset="0"/>
              </a:rPr>
              <a:t>: </a:t>
            </a:r>
            <a:r>
              <a:rPr lang="en-GB" sz="1800" b="0" i="0" u="sng" dirty="0">
                <a:solidFill>
                  <a:srgbClr val="467886"/>
                </a:solidFill>
                <a:effectLst/>
                <a:latin typeface="Aptos" panose="020B0004020202020204" pitchFamily="34" charset="0"/>
                <a:hlinkClick r:id="rId5" tooltip="Original URL: https://dcs-training.github.io/2024-11-18-CDCS-Carpentry-Social-Sciences/. Click or tap if you trust this link."/>
              </a:rPr>
              <a:t>https://dcs-training.github.io/2024-11-18-CDCS-Carpentry-Social-Sciences/</a:t>
            </a:r>
            <a:r>
              <a:rPr lang="en-GB" sz="1800" b="0" i="0" dirty="0">
                <a:solidFill>
                  <a:srgbClr val="000000"/>
                </a:solidFill>
                <a:effectLst/>
                <a:latin typeface="Aptos" panose="020B0004020202020204" pitchFamily="34" charset="0"/>
              </a:rPr>
              <a:t>    </a:t>
            </a:r>
          </a:p>
        </p:txBody>
      </p:sp>
      <p:cxnSp>
        <p:nvCxnSpPr>
          <p:cNvPr id="19" name="Straight Arrow Connector 18">
            <a:extLst>
              <a:ext uri="{FF2B5EF4-FFF2-40B4-BE49-F238E27FC236}">
                <a16:creationId xmlns:a16="http://schemas.microsoft.com/office/drawing/2014/main" id="{FFA7B441-8091-CFE9-3C2F-17EB33C7EBF6}"/>
              </a:ext>
            </a:extLst>
          </p:cNvPr>
          <p:cNvCxnSpPr>
            <a:cxnSpLocks/>
          </p:cNvCxnSpPr>
          <p:nvPr/>
        </p:nvCxnSpPr>
        <p:spPr>
          <a:xfrm>
            <a:off x="4924926" y="1847634"/>
            <a:ext cx="2037348" cy="0"/>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22" name="Picture 21">
            <a:extLst>
              <a:ext uri="{FF2B5EF4-FFF2-40B4-BE49-F238E27FC236}">
                <a16:creationId xmlns:a16="http://schemas.microsoft.com/office/drawing/2014/main" id="{51C63E81-0D98-BE65-E500-BC0F2FF0E48E}"/>
              </a:ext>
            </a:extLst>
          </p:cNvPr>
          <p:cNvPicPr>
            <a:picLocks noChangeAspect="1"/>
          </p:cNvPicPr>
          <p:nvPr/>
        </p:nvPicPr>
        <p:blipFill>
          <a:blip r:embed="rId6"/>
          <a:stretch>
            <a:fillRect/>
          </a:stretch>
        </p:blipFill>
        <p:spPr>
          <a:xfrm>
            <a:off x="7663830" y="3160295"/>
            <a:ext cx="3909765" cy="3100322"/>
          </a:xfrm>
          <a:prstGeom prst="rect">
            <a:avLst/>
          </a:prstGeom>
        </p:spPr>
      </p:pic>
      <p:cxnSp>
        <p:nvCxnSpPr>
          <p:cNvPr id="23" name="Straight Arrow Connector 22">
            <a:extLst>
              <a:ext uri="{FF2B5EF4-FFF2-40B4-BE49-F238E27FC236}">
                <a16:creationId xmlns:a16="http://schemas.microsoft.com/office/drawing/2014/main" id="{68BE681E-DB1D-A965-CE13-C6A39DA33C88}"/>
              </a:ext>
            </a:extLst>
          </p:cNvPr>
          <p:cNvCxnSpPr>
            <a:cxnSpLocks/>
          </p:cNvCxnSpPr>
          <p:nvPr/>
        </p:nvCxnSpPr>
        <p:spPr>
          <a:xfrm>
            <a:off x="9456821" y="2486526"/>
            <a:ext cx="0" cy="673769"/>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ED83E8F9-9CF1-082B-251A-4B113E755862}"/>
              </a:ext>
            </a:extLst>
          </p:cNvPr>
          <p:cNvCxnSpPr>
            <a:cxnSpLocks/>
          </p:cNvCxnSpPr>
          <p:nvPr/>
        </p:nvCxnSpPr>
        <p:spPr>
          <a:xfrm flipH="1">
            <a:off x="6740358" y="4646854"/>
            <a:ext cx="1236846" cy="0"/>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9" name="Rectangle 28">
            <a:extLst>
              <a:ext uri="{FF2B5EF4-FFF2-40B4-BE49-F238E27FC236}">
                <a16:creationId xmlns:a16="http://schemas.microsoft.com/office/drawing/2014/main" id="{D29C8635-1B35-D04E-B7E8-B08A5861067A}"/>
              </a:ext>
            </a:extLst>
          </p:cNvPr>
          <p:cNvSpPr/>
          <p:nvPr/>
        </p:nvSpPr>
        <p:spPr>
          <a:xfrm>
            <a:off x="2595424" y="3679262"/>
            <a:ext cx="4550693" cy="18345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1" name="Picture 30" descr="A green square with a white x on it&#10;&#10;Description automatically generated">
            <a:extLst>
              <a:ext uri="{FF2B5EF4-FFF2-40B4-BE49-F238E27FC236}">
                <a16:creationId xmlns:a16="http://schemas.microsoft.com/office/drawing/2014/main" id="{F8222C41-DD4B-B40E-AAF8-F6D8C429B7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484947" y="3429000"/>
            <a:ext cx="1127888" cy="1049876"/>
          </a:xfrm>
          <a:prstGeom prst="rect">
            <a:avLst/>
          </a:prstGeom>
        </p:spPr>
      </p:pic>
      <p:pic>
        <p:nvPicPr>
          <p:cNvPr id="33" name="Picture 32" descr="A close-up of a logo&#10;&#10;Description automatically generated">
            <a:extLst>
              <a:ext uri="{FF2B5EF4-FFF2-40B4-BE49-F238E27FC236}">
                <a16:creationId xmlns:a16="http://schemas.microsoft.com/office/drawing/2014/main" id="{017354F6-B8E4-5E9E-4670-FF06C472D84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8853" y="5116998"/>
            <a:ext cx="1867356" cy="444437"/>
          </a:xfrm>
          <a:prstGeom prst="rect">
            <a:avLst/>
          </a:prstGeom>
        </p:spPr>
      </p:pic>
    </p:spTree>
    <p:extLst>
      <p:ext uri="{BB962C8B-B14F-4D97-AF65-F5344CB8AC3E}">
        <p14:creationId xmlns:p14="http://schemas.microsoft.com/office/powerpoint/2010/main" val="9039363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97184" y="963589"/>
            <a:ext cx="2195216" cy="584775"/>
          </a:xfrm>
          <a:prstGeom prst="rect">
            <a:avLst/>
          </a:prstGeom>
        </p:spPr>
        <p:txBody>
          <a:bodyPr wrap="none">
            <a:spAutoFit/>
          </a:bodyPr>
          <a:lstStyle/>
          <a:p>
            <a:r>
              <a:rPr lang="en-GB" sz="3200" b="1" dirty="0"/>
              <a:t>Challenge</a:t>
            </a:r>
            <a:r>
              <a:rPr lang="en-GB" sz="2400" b="1" dirty="0"/>
              <a:t>  </a:t>
            </a:r>
            <a:r>
              <a:rPr lang="en-GB" sz="3200" b="1" dirty="0"/>
              <a:t>2</a:t>
            </a:r>
          </a:p>
        </p:txBody>
      </p:sp>
      <p:sp>
        <p:nvSpPr>
          <p:cNvPr id="8" name="Rectangle 1"/>
          <p:cNvSpPr>
            <a:spLocks noChangeArrowheads="1"/>
          </p:cNvSpPr>
          <p:nvPr/>
        </p:nvSpPr>
        <p:spPr bwMode="auto">
          <a:xfrm>
            <a:off x="484094" y="2212206"/>
            <a:ext cx="0" cy="400391"/>
          </a:xfrm>
          <a:prstGeom prst="rect">
            <a:avLst/>
          </a:prstGeom>
          <a:solidFill>
            <a:srgbClr val="E7E7E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8088" tIns="0" rIns="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Rectangle 8"/>
          <p:cNvSpPr/>
          <p:nvPr/>
        </p:nvSpPr>
        <p:spPr>
          <a:xfrm>
            <a:off x="297183" y="1548364"/>
            <a:ext cx="11684609" cy="2631490"/>
          </a:xfrm>
          <a:prstGeom prst="rect">
            <a:avLst/>
          </a:prstGeom>
        </p:spPr>
        <p:txBody>
          <a:bodyPr wrap="square">
            <a:spAutoFit/>
          </a:bodyPr>
          <a:lstStyle/>
          <a:p>
            <a:pPr lvl="0" eaLnBrk="0" fontAlgn="base" hangingPunct="0">
              <a:lnSpc>
                <a:spcPct val="125000"/>
              </a:lnSpc>
              <a:spcBef>
                <a:spcPct val="0"/>
              </a:spcBef>
              <a:spcAft>
                <a:spcPct val="0"/>
              </a:spcAft>
            </a:pPr>
            <a:r>
              <a:rPr lang="en-US" altLang="en-US" sz="2000" dirty="0"/>
              <a:t>Using the same spreadsheet you used for the previous exercise, </a:t>
            </a:r>
            <a:r>
              <a:rPr lang="en-US" altLang="en-US" sz="2000" b="1" dirty="0"/>
              <a:t>add another data point in </a:t>
            </a:r>
            <a:r>
              <a:rPr lang="en-US" altLang="en-US" sz="2000" dirty="0"/>
              <a:t>the date Collection by </a:t>
            </a:r>
            <a:r>
              <a:rPr lang="en-US" altLang="en-US" sz="2000" b="1" dirty="0"/>
              <a:t>typing either 11/17</a:t>
            </a:r>
            <a:r>
              <a:rPr lang="en-US" altLang="en-US" sz="2000" dirty="0"/>
              <a:t> (if your location uses MM/DD formatting) </a:t>
            </a:r>
            <a:r>
              <a:rPr lang="en-US" altLang="en-US" sz="2000" b="1" dirty="0"/>
              <a:t>or 17/11</a:t>
            </a:r>
            <a:r>
              <a:rPr lang="en-US" altLang="en-US" sz="2000" dirty="0"/>
              <a:t> (if your location uses DD/MM formatting)</a:t>
            </a:r>
          </a:p>
          <a:p>
            <a:pPr lvl="0" eaLnBrk="0" fontAlgn="base" hangingPunct="0">
              <a:lnSpc>
                <a:spcPct val="125000"/>
              </a:lnSpc>
              <a:spcBef>
                <a:spcPct val="0"/>
              </a:spcBef>
              <a:spcAft>
                <a:spcPct val="0"/>
              </a:spcAft>
            </a:pPr>
            <a:endParaRPr lang="en-US" altLang="en-US" sz="2000" dirty="0"/>
          </a:p>
          <a:p>
            <a:pPr lvl="0" eaLnBrk="0" fontAlgn="base" hangingPunct="0">
              <a:lnSpc>
                <a:spcPct val="125000"/>
              </a:lnSpc>
              <a:spcBef>
                <a:spcPct val="0"/>
              </a:spcBef>
              <a:spcAft>
                <a:spcPct val="0"/>
              </a:spcAft>
            </a:pPr>
            <a:r>
              <a:rPr lang="en-US" altLang="en-US" sz="2000" b="1" dirty="0"/>
              <a:t>What year is shown in the Year column?</a:t>
            </a:r>
          </a:p>
          <a:p>
            <a:pPr lvl="0" eaLnBrk="0" fontAlgn="base" hangingPunct="0">
              <a:spcBef>
                <a:spcPct val="0"/>
              </a:spcBef>
              <a:spcAft>
                <a:spcPct val="0"/>
              </a:spcAft>
            </a:pPr>
            <a:endParaRPr lang="en-US" altLang="en-US" sz="4000" dirty="0">
              <a:latin typeface="Arial" panose="020B0604020202020204" pitchFamily="34" charset="0"/>
            </a:endParaRPr>
          </a:p>
        </p:txBody>
      </p:sp>
      <p:pic>
        <p:nvPicPr>
          <p:cNvPr id="11" name="Picture 8" descr="Related im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636" y="3795133"/>
            <a:ext cx="3466667" cy="264968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19697" y="4225189"/>
            <a:ext cx="6253656" cy="2246769"/>
          </a:xfrm>
          <a:prstGeom prst="rect">
            <a:avLst/>
          </a:prstGeom>
          <a:solidFill>
            <a:schemeClr val="accent4">
              <a:lumMod val="20000"/>
              <a:lumOff val="80000"/>
            </a:schemeClr>
          </a:solidFill>
        </p:spPr>
        <p:txBody>
          <a:bodyPr wrap="square" rtlCol="0">
            <a:spAutoFit/>
          </a:bodyPr>
          <a:lstStyle/>
          <a:p>
            <a:pPr lvl="0" eaLnBrk="0" fontAlgn="base" hangingPunct="0">
              <a:spcBef>
                <a:spcPct val="0"/>
              </a:spcBef>
              <a:spcAft>
                <a:spcPct val="0"/>
              </a:spcAft>
            </a:pPr>
            <a:r>
              <a:rPr lang="en-US" altLang="en-US" sz="2000" dirty="0"/>
              <a:t>Excel is unable to parse dates from </a:t>
            </a:r>
            <a:r>
              <a:rPr lang="en-US" altLang="en-US" sz="2000" b="1" dirty="0"/>
              <a:t>before 1899-12-31</a:t>
            </a:r>
            <a:r>
              <a:rPr lang="en-US" altLang="en-US" sz="2000" dirty="0"/>
              <a:t>, and will thus leave these untouched. If you’re mixing historic data from before and after this date, </a:t>
            </a:r>
            <a:r>
              <a:rPr lang="en-US" altLang="en-US" sz="2000" b="1" dirty="0"/>
              <a:t>Excel will translate only the post-1900 dates into its internal format</a:t>
            </a:r>
            <a:r>
              <a:rPr lang="en-US" altLang="en-US" sz="2000" dirty="0"/>
              <a:t>, thus resulting in mixed data. </a:t>
            </a:r>
          </a:p>
          <a:p>
            <a:pPr lvl="0" eaLnBrk="0" fontAlgn="base" hangingPunct="0">
              <a:spcBef>
                <a:spcPct val="0"/>
              </a:spcBef>
              <a:spcAft>
                <a:spcPct val="0"/>
              </a:spcAft>
            </a:pPr>
            <a:r>
              <a:rPr lang="en-US" altLang="en-US" sz="2000" b="1" dirty="0"/>
              <a:t>If you’re working with historic data, be extremely careful with your dates!</a:t>
            </a:r>
          </a:p>
        </p:txBody>
      </p:sp>
      <p:sp>
        <p:nvSpPr>
          <p:cNvPr id="15" name="Rectangle 2"/>
          <p:cNvSpPr>
            <a:spLocks noChangeArrowheads="1"/>
          </p:cNvSpPr>
          <p:nvPr/>
        </p:nvSpPr>
        <p:spPr bwMode="auto">
          <a:xfrm>
            <a:off x="2936838" y="5025409"/>
            <a:ext cx="810409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6" name="TextBox 15"/>
          <p:cNvSpPr txBox="1"/>
          <p:nvPr/>
        </p:nvSpPr>
        <p:spPr>
          <a:xfrm>
            <a:off x="0" y="103515"/>
            <a:ext cx="12192000" cy="523220"/>
          </a:xfrm>
          <a:prstGeom prst="rect">
            <a:avLst/>
          </a:prstGeom>
          <a:solidFill>
            <a:schemeClr val="accent4">
              <a:lumMod val="60000"/>
              <a:lumOff val="40000"/>
            </a:schemeClr>
          </a:solidFill>
        </p:spPr>
        <p:txBody>
          <a:bodyPr wrap="square" rtlCol="0">
            <a:spAutoFit/>
          </a:bodyPr>
          <a:lstStyle/>
          <a:p>
            <a:pPr algn="r"/>
            <a:r>
              <a:rPr lang="en-GB" sz="2800"/>
              <a:t>4. Dates as data</a:t>
            </a:r>
            <a:endParaRPr lang="en-GB" sz="2800" dirty="0"/>
          </a:p>
        </p:txBody>
      </p:sp>
    </p:spTree>
    <p:extLst>
      <p:ext uri="{BB962C8B-B14F-4D97-AF65-F5344CB8AC3E}">
        <p14:creationId xmlns:p14="http://schemas.microsoft.com/office/powerpoint/2010/main" val="28667799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0" y="103515"/>
            <a:ext cx="12192000" cy="523220"/>
          </a:xfrm>
          <a:prstGeom prst="rect">
            <a:avLst/>
          </a:prstGeom>
          <a:solidFill>
            <a:schemeClr val="accent4">
              <a:lumMod val="60000"/>
              <a:lumOff val="40000"/>
            </a:schemeClr>
          </a:solidFill>
        </p:spPr>
        <p:txBody>
          <a:bodyPr wrap="square" rtlCol="0">
            <a:spAutoFit/>
          </a:bodyPr>
          <a:lstStyle/>
          <a:p>
            <a:pPr algn="r"/>
            <a:r>
              <a:rPr lang="en-GB" sz="2800"/>
              <a:t>4. Dates as data</a:t>
            </a:r>
            <a:endParaRPr lang="en-GB" sz="2800" dirty="0"/>
          </a:p>
        </p:txBody>
      </p:sp>
      <p:sp>
        <p:nvSpPr>
          <p:cNvPr id="9" name="Rectangle 8"/>
          <p:cNvSpPr/>
          <p:nvPr/>
        </p:nvSpPr>
        <p:spPr>
          <a:xfrm>
            <a:off x="78921" y="1416865"/>
            <a:ext cx="12034158" cy="2615524"/>
          </a:xfrm>
          <a:prstGeom prst="rect">
            <a:avLst/>
          </a:prstGeom>
        </p:spPr>
        <p:txBody>
          <a:bodyPr wrap="square">
            <a:spAutoFit/>
          </a:bodyPr>
          <a:lstStyle/>
          <a:p>
            <a:pPr algn="ctr">
              <a:lnSpc>
                <a:spcPct val="150000"/>
              </a:lnSpc>
            </a:pPr>
            <a:r>
              <a:rPr lang="en-GB" sz="2800" b="1" dirty="0"/>
              <a:t>Key Points</a:t>
            </a:r>
          </a:p>
          <a:p>
            <a:pPr algn="ctr">
              <a:lnSpc>
                <a:spcPct val="150000"/>
              </a:lnSpc>
            </a:pPr>
            <a:endParaRPr lang="en-GB" sz="2800" b="1" dirty="0"/>
          </a:p>
          <a:p>
            <a:pPr algn="ctr">
              <a:lnSpc>
                <a:spcPct val="150000"/>
              </a:lnSpc>
              <a:buFont typeface="Arial" panose="020B0604020202020204" pitchFamily="34" charset="0"/>
              <a:buChar char="•"/>
            </a:pPr>
            <a:r>
              <a:rPr lang="en-GB" sz="2800" dirty="0"/>
              <a:t>Use extreme caution when working with date data.</a:t>
            </a:r>
          </a:p>
          <a:p>
            <a:pPr algn="ctr">
              <a:lnSpc>
                <a:spcPct val="150000"/>
              </a:lnSpc>
              <a:buFont typeface="Arial" panose="020B0604020202020204" pitchFamily="34" charset="0"/>
              <a:buChar char="•"/>
            </a:pPr>
            <a:r>
              <a:rPr lang="en-GB" sz="2800" dirty="0"/>
              <a:t>Splitting dates into their component values can make them easier to handle.</a:t>
            </a:r>
            <a:endParaRPr lang="en-GB" sz="2800" b="0" i="0" dirty="0">
              <a:effectLst/>
            </a:endParaRPr>
          </a:p>
        </p:txBody>
      </p:sp>
      <p:pic>
        <p:nvPicPr>
          <p:cNvPr id="3" name="Picture 2" descr="Calendar dates">
            <a:extLst>
              <a:ext uri="{FF2B5EF4-FFF2-40B4-BE49-F238E27FC236}">
                <a16:creationId xmlns:a16="http://schemas.microsoft.com/office/drawing/2014/main" id="{BF22E6F2-8B8E-8A59-F43D-560B8C18AAFD}"/>
              </a:ext>
            </a:extLst>
          </p:cNvPr>
          <p:cNvPicPr>
            <a:picLocks noChangeAspect="1"/>
          </p:cNvPicPr>
          <p:nvPr/>
        </p:nvPicPr>
        <p:blipFill rotWithShape="1">
          <a:blip r:embed="rId3">
            <a:extLst>
              <a:ext uri="{28A0092B-C50C-407E-A947-70E740481C1C}">
                <a14:useLocalDpi xmlns:a14="http://schemas.microsoft.com/office/drawing/2010/main" val="0"/>
              </a:ext>
            </a:extLst>
          </a:blip>
          <a:srcRect t="70320"/>
          <a:stretch/>
        </p:blipFill>
        <p:spPr>
          <a:xfrm>
            <a:off x="0" y="4822520"/>
            <a:ext cx="12192000" cy="2035479"/>
          </a:xfrm>
          <a:prstGeom prst="rect">
            <a:avLst/>
          </a:prstGeom>
        </p:spPr>
      </p:pic>
    </p:spTree>
    <p:extLst>
      <p:ext uri="{BB962C8B-B14F-4D97-AF65-F5344CB8AC3E}">
        <p14:creationId xmlns:p14="http://schemas.microsoft.com/office/powerpoint/2010/main" val="39414106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1228" y="1015134"/>
            <a:ext cx="8633889" cy="5406448"/>
          </a:xfrm>
        </p:spPr>
        <p:txBody>
          <a:bodyPr>
            <a:normAutofit/>
          </a:bodyPr>
          <a:lstStyle/>
          <a:p>
            <a:pPr marL="0" indent="0">
              <a:buNone/>
            </a:pPr>
            <a:r>
              <a:rPr lang="en-GB" b="1" dirty="0"/>
              <a:t>Questions</a:t>
            </a:r>
          </a:p>
          <a:p>
            <a:r>
              <a:rPr lang="en-GB" dirty="0"/>
              <a:t>How can we carry out basic quality assurance in spreadsheets?</a:t>
            </a:r>
          </a:p>
          <a:p>
            <a:endParaRPr lang="en-GB" dirty="0"/>
          </a:p>
          <a:p>
            <a:endParaRPr lang="en-GB" dirty="0"/>
          </a:p>
          <a:p>
            <a:pPr marL="0" indent="0">
              <a:buNone/>
            </a:pPr>
            <a:r>
              <a:rPr lang="en-GB" b="1" dirty="0"/>
              <a:t>Objectives</a:t>
            </a:r>
          </a:p>
          <a:p>
            <a:r>
              <a:rPr lang="en-US" altLang="en-US" dirty="0"/>
              <a:t>Apply quality assurance techniques to limit incorrect data entry.</a:t>
            </a:r>
          </a:p>
          <a:p>
            <a:pPr marL="0" indent="0">
              <a:buNone/>
            </a:pPr>
            <a:endParaRPr lang="en-GB" dirty="0"/>
          </a:p>
        </p:txBody>
      </p:sp>
      <p:sp>
        <p:nvSpPr>
          <p:cNvPr id="4" name="TextBox 3"/>
          <p:cNvSpPr txBox="1"/>
          <p:nvPr/>
        </p:nvSpPr>
        <p:spPr>
          <a:xfrm>
            <a:off x="0" y="103515"/>
            <a:ext cx="12192000" cy="523220"/>
          </a:xfrm>
          <a:prstGeom prst="rect">
            <a:avLst/>
          </a:prstGeom>
          <a:solidFill>
            <a:schemeClr val="accent6">
              <a:lumMod val="60000"/>
              <a:lumOff val="40000"/>
            </a:schemeClr>
          </a:solidFill>
        </p:spPr>
        <p:txBody>
          <a:bodyPr wrap="square" rtlCol="0">
            <a:spAutoFit/>
          </a:bodyPr>
          <a:lstStyle/>
          <a:p>
            <a:pPr algn="r"/>
            <a:r>
              <a:rPr lang="en-GB" sz="2800" dirty="0"/>
              <a:t>5. Quality assurance</a:t>
            </a:r>
          </a:p>
        </p:txBody>
      </p:sp>
      <p:sp>
        <p:nvSpPr>
          <p:cNvPr id="2" name="Rectangle 1"/>
          <p:cNvSpPr>
            <a:spLocks noChangeArrowheads="1"/>
          </p:cNvSpPr>
          <p:nvPr/>
        </p:nvSpPr>
        <p:spPr bwMode="auto">
          <a:xfrm>
            <a:off x="672662" y="3872722"/>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9459" name="Picture 3" descr="Image result for quality assuranc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39048" y="2034959"/>
            <a:ext cx="2931706" cy="293170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1173392-8922-450C-BC0F-63AC558AAE7F}"/>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a:extLst>
              <a:ext uri="{FF2B5EF4-FFF2-40B4-BE49-F238E27FC236}">
                <a16:creationId xmlns:a16="http://schemas.microsoft.com/office/drawing/2014/main" id="{934B6CAA-DDC4-428B-8A32-4E6CCC7F8BB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14991047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87342" y="691481"/>
            <a:ext cx="3759812" cy="523220"/>
          </a:xfrm>
          <a:prstGeom prst="rect">
            <a:avLst/>
          </a:prstGeom>
        </p:spPr>
        <p:txBody>
          <a:bodyPr wrap="none">
            <a:spAutoFit/>
          </a:bodyPr>
          <a:lstStyle/>
          <a:p>
            <a:r>
              <a:rPr lang="en-GB" sz="2800" b="1" dirty="0"/>
              <a:t>Validating data on input</a:t>
            </a:r>
            <a:endParaRPr lang="en-GB" sz="2800" b="1" i="0" dirty="0">
              <a:effectLst/>
            </a:endParaRPr>
          </a:p>
        </p:txBody>
      </p:sp>
      <p:sp>
        <p:nvSpPr>
          <p:cNvPr id="7" name="Rectangle 6"/>
          <p:cNvSpPr/>
          <p:nvPr/>
        </p:nvSpPr>
        <p:spPr>
          <a:xfrm>
            <a:off x="287342" y="1451481"/>
            <a:ext cx="11617315" cy="3323987"/>
          </a:xfrm>
          <a:prstGeom prst="rect">
            <a:avLst/>
          </a:prstGeom>
        </p:spPr>
        <p:txBody>
          <a:bodyPr wrap="square">
            <a:spAutoFit/>
          </a:bodyPr>
          <a:lstStyle/>
          <a:p>
            <a:pPr marL="342900" indent="-342900">
              <a:buFont typeface="Arial" panose="020B0604020202020204" pitchFamily="34" charset="0"/>
              <a:buChar char="•"/>
            </a:pPr>
            <a:r>
              <a:rPr lang="en-GB" sz="2100" dirty="0"/>
              <a:t>It is possible that the nature of the data contained in the table allows us place </a:t>
            </a:r>
            <a:r>
              <a:rPr lang="en-GB" sz="2100" b="1" dirty="0"/>
              <a:t>additional restrictions </a:t>
            </a:r>
            <a:r>
              <a:rPr lang="en-GB" sz="2100" dirty="0"/>
              <a:t>on the acceptable values for cells in a column.</a:t>
            </a:r>
          </a:p>
          <a:p>
            <a:pPr marL="342900" indent="-342900">
              <a:buFont typeface="Arial" panose="020B0604020202020204" pitchFamily="34" charset="0"/>
              <a:buChar char="•"/>
            </a:pPr>
            <a:endParaRPr lang="en-GB" sz="2100" dirty="0"/>
          </a:p>
          <a:p>
            <a:pPr marL="342900" indent="-342900">
              <a:buFont typeface="Arial" panose="020B0604020202020204" pitchFamily="34" charset="0"/>
              <a:buChar char="•"/>
            </a:pPr>
            <a:r>
              <a:rPr lang="en-GB" sz="2100" dirty="0"/>
              <a:t>For example; a column recording age should be numeric, greater than 0 and is unlikely to be greater than 120.</a:t>
            </a:r>
          </a:p>
          <a:p>
            <a:pPr marL="342900" indent="-342900">
              <a:buFont typeface="Arial" panose="020B0604020202020204" pitchFamily="34" charset="0"/>
              <a:buChar char="•"/>
            </a:pPr>
            <a:endParaRPr lang="en-GB" sz="2100" dirty="0"/>
          </a:p>
          <a:p>
            <a:pPr marL="342900" indent="-342900">
              <a:buFont typeface="Arial" panose="020B0604020202020204" pitchFamily="34" charset="0"/>
              <a:buChar char="•"/>
            </a:pPr>
            <a:r>
              <a:rPr lang="en-GB" sz="2100" dirty="0"/>
              <a:t>Excel allows us to specify a variety of data validations to be applied to cell contents. </a:t>
            </a:r>
          </a:p>
          <a:p>
            <a:pPr marL="342900" indent="-342900">
              <a:buFont typeface="Arial" panose="020B0604020202020204" pitchFamily="34" charset="0"/>
              <a:buChar char="•"/>
            </a:pPr>
            <a:endParaRPr lang="en-GB" sz="2100" dirty="0"/>
          </a:p>
          <a:p>
            <a:pPr marL="342900" indent="-342900">
              <a:buFont typeface="Arial" panose="020B0604020202020204" pitchFamily="34" charset="0"/>
              <a:buChar char="•"/>
            </a:pPr>
            <a:r>
              <a:rPr lang="en-GB" sz="2100" dirty="0"/>
              <a:t>If the validation fails an error is raised, and the data we entered does not go into the cell. </a:t>
            </a:r>
          </a:p>
          <a:p>
            <a:endParaRPr lang="en-GB" sz="2100" dirty="0"/>
          </a:p>
        </p:txBody>
      </p:sp>
      <p:sp>
        <p:nvSpPr>
          <p:cNvPr id="9" name="Rectangle 8"/>
          <p:cNvSpPr/>
          <p:nvPr/>
        </p:nvSpPr>
        <p:spPr>
          <a:xfrm>
            <a:off x="2752854" y="4698633"/>
            <a:ext cx="6686290" cy="707886"/>
          </a:xfrm>
          <a:prstGeom prst="rect">
            <a:avLst/>
          </a:prstGeom>
          <a:solidFill>
            <a:schemeClr val="accent6">
              <a:lumMod val="20000"/>
              <a:lumOff val="80000"/>
            </a:schemeClr>
          </a:solidFill>
        </p:spPr>
        <p:txBody>
          <a:bodyPr wrap="square">
            <a:spAutoFit/>
          </a:bodyPr>
          <a:lstStyle/>
          <a:p>
            <a:r>
              <a:rPr lang="en-GB" sz="2000" dirty="0"/>
              <a:t>For an overview of data validation rules available in Excel, check out the </a:t>
            </a:r>
            <a:r>
              <a:rPr lang="en-GB" sz="2000" dirty="0">
                <a:hlinkClick r:id="rId3"/>
              </a:rPr>
              <a:t>Excel support page on data validation</a:t>
            </a:r>
            <a:r>
              <a:rPr lang="en-GB" sz="2000" dirty="0"/>
              <a:t>.</a:t>
            </a:r>
          </a:p>
        </p:txBody>
      </p:sp>
      <p:sp>
        <p:nvSpPr>
          <p:cNvPr id="12" name="TextBox 11"/>
          <p:cNvSpPr txBox="1"/>
          <p:nvPr/>
        </p:nvSpPr>
        <p:spPr>
          <a:xfrm>
            <a:off x="0" y="103515"/>
            <a:ext cx="12192000" cy="523220"/>
          </a:xfrm>
          <a:prstGeom prst="rect">
            <a:avLst/>
          </a:prstGeom>
          <a:solidFill>
            <a:schemeClr val="accent6">
              <a:lumMod val="60000"/>
              <a:lumOff val="40000"/>
            </a:schemeClr>
          </a:solidFill>
        </p:spPr>
        <p:txBody>
          <a:bodyPr wrap="square" rtlCol="0">
            <a:spAutoFit/>
          </a:bodyPr>
          <a:lstStyle/>
          <a:p>
            <a:pPr algn="r"/>
            <a:r>
              <a:rPr lang="en-GB" sz="2800" dirty="0"/>
              <a:t>5. Quality assurance</a:t>
            </a:r>
          </a:p>
        </p:txBody>
      </p:sp>
      <p:sp>
        <p:nvSpPr>
          <p:cNvPr id="6" name="Rectangle 5">
            <a:extLst>
              <a:ext uri="{FF2B5EF4-FFF2-40B4-BE49-F238E27FC236}">
                <a16:creationId xmlns:a16="http://schemas.microsoft.com/office/drawing/2014/main" id="{43285FEB-203F-4211-ABB4-DBBBC2929AD2}"/>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5BE0E49A-8439-41D9-B35F-9A44E8464BF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19393505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71287" y="697364"/>
            <a:ext cx="3759812" cy="523220"/>
          </a:xfrm>
          <a:prstGeom prst="rect">
            <a:avLst/>
          </a:prstGeom>
        </p:spPr>
        <p:txBody>
          <a:bodyPr wrap="none">
            <a:spAutoFit/>
          </a:bodyPr>
          <a:lstStyle/>
          <a:p>
            <a:r>
              <a:rPr lang="en-GB" sz="2800" b="1" dirty="0"/>
              <a:t>Validating data on input</a:t>
            </a:r>
            <a:endParaRPr lang="en-GB" sz="2800" b="1" i="0" dirty="0">
              <a:effectLst/>
            </a:endParaRPr>
          </a:p>
        </p:txBody>
      </p:sp>
      <p:sp>
        <p:nvSpPr>
          <p:cNvPr id="7" name="Rectangle 6"/>
          <p:cNvSpPr/>
          <p:nvPr/>
        </p:nvSpPr>
        <p:spPr>
          <a:xfrm>
            <a:off x="328182" y="1119343"/>
            <a:ext cx="11535636" cy="4293483"/>
          </a:xfrm>
          <a:prstGeom prst="rect">
            <a:avLst/>
          </a:prstGeom>
        </p:spPr>
        <p:txBody>
          <a:bodyPr wrap="square">
            <a:spAutoFit/>
          </a:bodyPr>
          <a:lstStyle/>
          <a:p>
            <a:endParaRPr lang="en-GB" sz="2100" dirty="0"/>
          </a:p>
          <a:p>
            <a:pPr marL="342900" indent="-342900">
              <a:buFont typeface="Arial" panose="020B0604020202020204" pitchFamily="34" charset="0"/>
              <a:buChar char="•"/>
            </a:pPr>
            <a:r>
              <a:rPr lang="en-GB" sz="2100" dirty="0"/>
              <a:t>In addition to providing validation when we enter data, Excel allows us to add validations to data that has already been entered.</a:t>
            </a:r>
          </a:p>
          <a:p>
            <a:pPr marL="342900" indent="-342900">
              <a:buFont typeface="Arial" panose="020B0604020202020204" pitchFamily="34" charset="0"/>
              <a:buChar char="•"/>
            </a:pPr>
            <a:endParaRPr lang="en-GB" sz="2100" dirty="0"/>
          </a:p>
          <a:p>
            <a:pPr marL="342900" indent="-342900">
              <a:buFont typeface="Arial" panose="020B0604020202020204" pitchFamily="34" charset="0"/>
              <a:buChar char="•"/>
            </a:pPr>
            <a:r>
              <a:rPr lang="en-GB" sz="2100" b="1" dirty="0"/>
              <a:t>The validation is not applied retrospectively, </a:t>
            </a:r>
            <a:r>
              <a:rPr lang="en-GB" sz="2100" dirty="0"/>
              <a:t>so that data are removed. </a:t>
            </a:r>
          </a:p>
          <a:p>
            <a:pPr marL="342900" indent="-342900">
              <a:buFont typeface="Arial" panose="020B0604020202020204" pitchFamily="34" charset="0"/>
              <a:buChar char="•"/>
            </a:pPr>
            <a:endParaRPr lang="en-GB" sz="2100" dirty="0"/>
          </a:p>
          <a:p>
            <a:pPr marL="342900" indent="-342900">
              <a:buFont typeface="Arial" panose="020B0604020202020204" pitchFamily="34" charset="0"/>
              <a:buChar char="•"/>
            </a:pPr>
            <a:r>
              <a:rPr lang="en-GB" sz="2100" dirty="0"/>
              <a:t>Instead</a:t>
            </a:r>
            <a:r>
              <a:rPr lang="en-GB" sz="2100" b="1" dirty="0"/>
              <a:t>, if a particular cell would fail the validation check a triangle is placed in the top left corner of the cell as a warning</a:t>
            </a:r>
            <a:r>
              <a:rPr lang="en-GB" sz="2100" dirty="0"/>
              <a:t>.</a:t>
            </a:r>
          </a:p>
          <a:p>
            <a:endParaRPr lang="en-GB" sz="2100" dirty="0"/>
          </a:p>
          <a:p>
            <a:endParaRPr lang="en-GB" sz="2100" dirty="0"/>
          </a:p>
          <a:p>
            <a:r>
              <a:rPr lang="en-GB" sz="2100" dirty="0"/>
              <a:t>We will look at two examples:</a:t>
            </a:r>
            <a:endParaRPr lang="en-GB" sz="2100" b="1" dirty="0"/>
          </a:p>
          <a:p>
            <a:pPr>
              <a:buFont typeface="+mj-lt"/>
              <a:buAutoNum type="arabicPeriod"/>
            </a:pPr>
            <a:r>
              <a:rPr lang="en-GB" sz="2100" b="1" dirty="0"/>
              <a:t>Restricting data to a numeric range</a:t>
            </a:r>
          </a:p>
          <a:p>
            <a:pPr>
              <a:buFont typeface="+mj-lt"/>
              <a:buAutoNum type="arabicPeriod"/>
            </a:pPr>
            <a:r>
              <a:rPr lang="en-GB" sz="2100" b="1" dirty="0"/>
              <a:t>Restricting data to entries from a list</a:t>
            </a:r>
            <a:endParaRPr lang="en-GB" sz="2100" b="1" i="0" dirty="0">
              <a:effectLst/>
            </a:endParaRPr>
          </a:p>
        </p:txBody>
      </p:sp>
      <p:pic>
        <p:nvPicPr>
          <p:cNvPr id="21506" name="Picture 2" descr="Image result for validating dat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049641" y="3441619"/>
            <a:ext cx="1578433" cy="1971207"/>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0" y="103515"/>
            <a:ext cx="12192000" cy="523220"/>
          </a:xfrm>
          <a:prstGeom prst="rect">
            <a:avLst/>
          </a:prstGeom>
          <a:solidFill>
            <a:schemeClr val="accent6">
              <a:lumMod val="60000"/>
              <a:lumOff val="40000"/>
            </a:schemeClr>
          </a:solidFill>
        </p:spPr>
        <p:txBody>
          <a:bodyPr wrap="square" rtlCol="0">
            <a:spAutoFit/>
          </a:bodyPr>
          <a:lstStyle/>
          <a:p>
            <a:pPr algn="r"/>
            <a:r>
              <a:rPr lang="en-GB" sz="2800" dirty="0"/>
              <a:t>5. Quality assurance</a:t>
            </a:r>
          </a:p>
        </p:txBody>
      </p:sp>
      <p:sp>
        <p:nvSpPr>
          <p:cNvPr id="6" name="Rectangle 5">
            <a:extLst>
              <a:ext uri="{FF2B5EF4-FFF2-40B4-BE49-F238E27FC236}">
                <a16:creationId xmlns:a16="http://schemas.microsoft.com/office/drawing/2014/main" id="{918EE313-3EDE-43E5-861F-A89216FDDF94}"/>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F062A764-FE4A-4B5E-BAFF-24C359967F8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408680869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09268" y="763893"/>
            <a:ext cx="5398273" cy="523220"/>
          </a:xfrm>
          <a:prstGeom prst="rect">
            <a:avLst/>
          </a:prstGeom>
        </p:spPr>
        <p:txBody>
          <a:bodyPr wrap="none">
            <a:spAutoFit/>
          </a:bodyPr>
          <a:lstStyle/>
          <a:p>
            <a:r>
              <a:rPr lang="en-GB" sz="2800" b="1" dirty="0"/>
              <a:t>Restricting data to a numeric range</a:t>
            </a:r>
            <a:endParaRPr lang="en-GB" sz="2800" b="1" i="0" dirty="0">
              <a:effectLst/>
            </a:endParaRPr>
          </a:p>
        </p:txBody>
      </p:sp>
      <p:sp>
        <p:nvSpPr>
          <p:cNvPr id="10" name="TextBox 9"/>
          <p:cNvSpPr txBox="1"/>
          <p:nvPr/>
        </p:nvSpPr>
        <p:spPr>
          <a:xfrm>
            <a:off x="0" y="103515"/>
            <a:ext cx="12192000" cy="523220"/>
          </a:xfrm>
          <a:prstGeom prst="rect">
            <a:avLst/>
          </a:prstGeom>
          <a:solidFill>
            <a:schemeClr val="accent6">
              <a:lumMod val="60000"/>
              <a:lumOff val="40000"/>
            </a:schemeClr>
          </a:solidFill>
        </p:spPr>
        <p:txBody>
          <a:bodyPr wrap="square" rtlCol="0">
            <a:spAutoFit/>
          </a:bodyPr>
          <a:lstStyle/>
          <a:p>
            <a:pPr algn="r"/>
            <a:r>
              <a:rPr lang="en-GB" sz="2800" dirty="0"/>
              <a:t>5. Quality assurance</a:t>
            </a:r>
          </a:p>
        </p:txBody>
      </p:sp>
      <p:sp>
        <p:nvSpPr>
          <p:cNvPr id="12" name="Rectangle 11"/>
          <p:cNvSpPr/>
          <p:nvPr/>
        </p:nvSpPr>
        <p:spPr>
          <a:xfrm>
            <a:off x="109268" y="1596340"/>
            <a:ext cx="12082732" cy="4339650"/>
          </a:xfrm>
          <a:prstGeom prst="rect">
            <a:avLst/>
          </a:prstGeom>
        </p:spPr>
        <p:txBody>
          <a:bodyPr wrap="square">
            <a:spAutoFit/>
          </a:bodyPr>
          <a:lstStyle/>
          <a:p>
            <a:pPr marL="342900" lvl="0" indent="-342900" eaLnBrk="0" fontAlgn="base" hangingPunct="0">
              <a:spcBef>
                <a:spcPct val="0"/>
              </a:spcBef>
              <a:spcAft>
                <a:spcPct val="0"/>
              </a:spcAft>
              <a:buFont typeface="Arial" panose="020B0604020202020204" pitchFamily="34" charset="0"/>
              <a:buChar char="•"/>
            </a:pPr>
            <a:r>
              <a:rPr lang="en-US" altLang="en-US" sz="2000" dirty="0">
                <a:solidFill>
                  <a:srgbClr val="333333"/>
                </a:solidFill>
              </a:rPr>
              <a:t>Looking again at the </a:t>
            </a:r>
            <a:r>
              <a:rPr lang="en-US" altLang="en-US" sz="2000" dirty="0">
                <a:solidFill>
                  <a:srgbClr val="337AB7"/>
                </a:solidFill>
                <a:hlinkClick r:id="rId2"/>
              </a:rPr>
              <a:t>clean version of the dataset</a:t>
            </a:r>
            <a:r>
              <a:rPr lang="en-US" altLang="en-US" sz="2000" dirty="0">
                <a:solidFill>
                  <a:srgbClr val="333333"/>
                </a:solidFill>
              </a:rPr>
              <a:t>, we see that the weight column is numeric.</a:t>
            </a:r>
          </a:p>
          <a:p>
            <a:pPr marL="342900" lvl="0" indent="-342900" eaLnBrk="0" fontAlgn="base" hangingPunct="0">
              <a:spcBef>
                <a:spcPct val="0"/>
              </a:spcBef>
              <a:spcAft>
                <a:spcPct val="0"/>
              </a:spcAft>
              <a:buFont typeface="Arial" panose="020B0604020202020204" pitchFamily="34" charset="0"/>
              <a:buChar char="•"/>
            </a:pPr>
            <a:endParaRPr lang="en-US" altLang="en-US" sz="2000" dirty="0">
              <a:solidFill>
                <a:srgbClr val="333333"/>
              </a:solidFill>
            </a:endParaRPr>
          </a:p>
          <a:p>
            <a:pPr marL="342900" lvl="0" indent="-342900" eaLnBrk="0" fontAlgn="base" hangingPunct="0">
              <a:spcBef>
                <a:spcPct val="0"/>
              </a:spcBef>
              <a:spcAft>
                <a:spcPct val="0"/>
              </a:spcAft>
              <a:buFont typeface="Arial" panose="020B0604020202020204" pitchFamily="34" charset="0"/>
              <a:buChar char="•"/>
            </a:pPr>
            <a:r>
              <a:rPr lang="en-US" altLang="en-US" sz="2000" b="1" dirty="0">
                <a:solidFill>
                  <a:srgbClr val="333333"/>
                </a:solidFill>
              </a:rPr>
              <a:t>We </a:t>
            </a:r>
            <a:r>
              <a:rPr lang="en-US" altLang="en-US" sz="2000" b="1" dirty="0"/>
              <a:t>would expect this always to be a positive integer</a:t>
            </a:r>
            <a:r>
              <a:rPr lang="en-US" altLang="en-US" sz="2000" dirty="0"/>
              <a:t>, and so we should reject values </a:t>
            </a:r>
            <a:r>
              <a:rPr lang="en-US" altLang="en-US" sz="2000" b="1" dirty="0"/>
              <a:t>like </a:t>
            </a:r>
            <a:r>
              <a:rPr lang="en-US" altLang="en-US" b="1" dirty="0"/>
              <a:t>1.5</a:t>
            </a:r>
            <a:r>
              <a:rPr lang="en-US" altLang="en-US" sz="2000" b="1" dirty="0"/>
              <a:t> and </a:t>
            </a:r>
            <a:r>
              <a:rPr lang="en-US" altLang="en-US" b="1" dirty="0"/>
              <a:t>-8</a:t>
            </a:r>
            <a:r>
              <a:rPr lang="en-US" altLang="en-US" sz="2000" b="1" dirty="0"/>
              <a:t> </a:t>
            </a:r>
            <a:r>
              <a:rPr lang="en-US" altLang="en-US" sz="2000" dirty="0"/>
              <a:t>as entry errors.</a:t>
            </a:r>
          </a:p>
          <a:p>
            <a:pPr marL="342900" lvl="0" indent="-342900" eaLnBrk="0" fontAlgn="base" hangingPunct="0">
              <a:spcBef>
                <a:spcPct val="0"/>
              </a:spcBef>
              <a:spcAft>
                <a:spcPct val="0"/>
              </a:spcAft>
              <a:buFont typeface="Arial" panose="020B0604020202020204" pitchFamily="34" charset="0"/>
              <a:buChar char="•"/>
            </a:pPr>
            <a:endParaRPr lang="en-US" altLang="en-US" sz="2000" dirty="0"/>
          </a:p>
          <a:p>
            <a:pPr marL="342900" lvl="0" indent="-342900" eaLnBrk="0" fontAlgn="base" hangingPunct="0">
              <a:spcBef>
                <a:spcPct val="0"/>
              </a:spcBef>
              <a:spcAft>
                <a:spcPct val="0"/>
              </a:spcAft>
              <a:buFont typeface="Arial" panose="020B0604020202020204" pitchFamily="34" charset="0"/>
              <a:buChar char="•"/>
            </a:pPr>
            <a:r>
              <a:rPr lang="en-GB" altLang="en-US" sz="2000" b="1" dirty="0"/>
              <a:t>We would also reject values over a certain maximum - for example an entry like 90 is probably the result of the researcher inputting 9 and their finger slipping and also hitting the 0 key.</a:t>
            </a:r>
          </a:p>
          <a:p>
            <a:pPr marL="342900" lvl="0" indent="-342900" eaLnBrk="0" fontAlgn="base" hangingPunct="0">
              <a:spcBef>
                <a:spcPct val="0"/>
              </a:spcBef>
              <a:spcAft>
                <a:spcPct val="0"/>
              </a:spcAft>
              <a:buFont typeface="Arial" panose="020B0604020202020204" pitchFamily="34" charset="0"/>
              <a:buChar char="•"/>
            </a:pPr>
            <a:endParaRPr lang="en-GB" altLang="en-US" sz="2000" b="1" dirty="0"/>
          </a:p>
          <a:p>
            <a:pPr marL="342900" lvl="0" indent="-342900" eaLnBrk="0" fontAlgn="base" hangingPunct="0">
              <a:spcBef>
                <a:spcPct val="0"/>
              </a:spcBef>
              <a:spcAft>
                <a:spcPct val="0"/>
              </a:spcAft>
              <a:buFont typeface="Arial" panose="020B0604020202020204" pitchFamily="34" charset="0"/>
              <a:buChar char="•"/>
            </a:pPr>
            <a:r>
              <a:rPr lang="en-US" altLang="en-US" sz="2000" dirty="0"/>
              <a:t>It is up to you as the researcher to decide what a reasonable maximum value would be for your data (best done with references to scare away potential #reviewer_2 suggestions).</a:t>
            </a:r>
          </a:p>
          <a:p>
            <a:pPr marL="342900" lvl="0" indent="-342900" eaLnBrk="0" fontAlgn="base" hangingPunct="0">
              <a:spcBef>
                <a:spcPct val="0"/>
              </a:spcBef>
              <a:spcAft>
                <a:spcPct val="0"/>
              </a:spcAft>
              <a:buFont typeface="Arial" panose="020B0604020202020204" pitchFamily="34" charset="0"/>
              <a:buChar char="•"/>
            </a:pPr>
            <a:endParaRPr lang="en-US" altLang="en-US" sz="2000" dirty="0"/>
          </a:p>
          <a:p>
            <a:pPr marL="342900" lvl="0" indent="-342900" eaLnBrk="0" fontAlgn="base" hangingPunct="0">
              <a:spcBef>
                <a:spcPct val="0"/>
              </a:spcBef>
              <a:spcAft>
                <a:spcPct val="0"/>
              </a:spcAft>
              <a:buFont typeface="Arial" panose="020B0604020202020204" pitchFamily="34" charset="0"/>
              <a:buChar char="•"/>
            </a:pPr>
            <a:r>
              <a:rPr lang="en-US" altLang="en-US" sz="2000" dirty="0"/>
              <a:t>Here we will assume </a:t>
            </a:r>
            <a:r>
              <a:rPr lang="en-US" altLang="en-US" sz="2000" dirty="0">
                <a:solidFill>
                  <a:srgbClr val="333333"/>
                </a:solidFill>
              </a:rPr>
              <a:t>that there </a:t>
            </a:r>
            <a:r>
              <a:rPr lang="en-GB" altLang="en-US" sz="2000" dirty="0">
                <a:solidFill>
                  <a:srgbClr val="333333"/>
                </a:solidFill>
              </a:rPr>
              <a:t>are no families with greater than 30 members.</a:t>
            </a:r>
            <a:endParaRPr lang="en-US" altLang="en-US" dirty="0"/>
          </a:p>
          <a:p>
            <a:pPr lvl="0" eaLnBrk="0" fontAlgn="base" hangingPunct="0">
              <a:spcBef>
                <a:spcPct val="0"/>
              </a:spcBef>
              <a:spcAft>
                <a:spcPct val="0"/>
              </a:spcAft>
            </a:pPr>
            <a:endParaRPr lang="en-US" altLang="en-US" dirty="0"/>
          </a:p>
          <a:p>
            <a:pPr lvl="0" eaLnBrk="0" fontAlgn="base" hangingPunct="0">
              <a:spcBef>
                <a:spcPct val="0"/>
              </a:spcBef>
              <a:spcAft>
                <a:spcPct val="0"/>
              </a:spcAft>
            </a:pPr>
            <a:endParaRPr lang="en-US" altLang="en-US" dirty="0"/>
          </a:p>
        </p:txBody>
      </p:sp>
      <p:sp>
        <p:nvSpPr>
          <p:cNvPr id="13" name="Right Arrow 12"/>
          <p:cNvSpPr/>
          <p:nvPr/>
        </p:nvSpPr>
        <p:spPr>
          <a:xfrm rot="5400000">
            <a:off x="5178935" y="5359154"/>
            <a:ext cx="859440" cy="1083959"/>
          </a:xfrm>
          <a:prstGeom prst="rightArrow">
            <a:avLst/>
          </a:prstGeom>
          <a:solidFill>
            <a:schemeClr val="accent6">
              <a:lumMod val="60000"/>
              <a:lumOff val="40000"/>
              <a:alpha val="69804"/>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504769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09268" y="763893"/>
            <a:ext cx="5398273" cy="523220"/>
          </a:xfrm>
          <a:prstGeom prst="rect">
            <a:avLst/>
          </a:prstGeom>
        </p:spPr>
        <p:txBody>
          <a:bodyPr wrap="none">
            <a:spAutoFit/>
          </a:bodyPr>
          <a:lstStyle/>
          <a:p>
            <a:r>
              <a:rPr lang="en-GB" sz="2800" b="1" dirty="0"/>
              <a:t>Restricting data to a numeric range</a:t>
            </a:r>
            <a:endParaRPr lang="en-GB" sz="2800" b="1" i="0" dirty="0">
              <a:effectLst/>
            </a:endParaRPr>
          </a:p>
        </p:txBody>
      </p:sp>
      <p:sp>
        <p:nvSpPr>
          <p:cNvPr id="10" name="TextBox 9"/>
          <p:cNvSpPr txBox="1"/>
          <p:nvPr/>
        </p:nvSpPr>
        <p:spPr>
          <a:xfrm>
            <a:off x="0" y="103515"/>
            <a:ext cx="12192000" cy="523220"/>
          </a:xfrm>
          <a:prstGeom prst="rect">
            <a:avLst/>
          </a:prstGeom>
          <a:solidFill>
            <a:schemeClr val="accent6">
              <a:lumMod val="60000"/>
              <a:lumOff val="40000"/>
            </a:schemeClr>
          </a:solidFill>
        </p:spPr>
        <p:txBody>
          <a:bodyPr wrap="square" rtlCol="0">
            <a:spAutoFit/>
          </a:bodyPr>
          <a:lstStyle/>
          <a:p>
            <a:pPr algn="r"/>
            <a:r>
              <a:rPr lang="en-GB" sz="2800" dirty="0"/>
              <a:t>5. Quality assurance</a:t>
            </a:r>
          </a:p>
        </p:txBody>
      </p:sp>
      <p:sp>
        <p:nvSpPr>
          <p:cNvPr id="12" name="Rectangle 11"/>
          <p:cNvSpPr/>
          <p:nvPr/>
        </p:nvSpPr>
        <p:spPr>
          <a:xfrm>
            <a:off x="109267" y="1094081"/>
            <a:ext cx="6921119" cy="1877437"/>
          </a:xfrm>
          <a:prstGeom prst="rect">
            <a:avLst/>
          </a:prstGeom>
        </p:spPr>
        <p:txBody>
          <a:bodyPr wrap="square">
            <a:spAutoFit/>
          </a:bodyPr>
          <a:lstStyle/>
          <a:p>
            <a:pPr lvl="0" eaLnBrk="0" fontAlgn="base" hangingPunct="0">
              <a:spcBef>
                <a:spcPct val="0"/>
              </a:spcBef>
              <a:spcAft>
                <a:spcPct val="0"/>
              </a:spcAft>
            </a:pPr>
            <a:endParaRPr lang="en-US" altLang="en-US" dirty="0"/>
          </a:p>
          <a:p>
            <a:pPr marL="457200" lvl="0" indent="-457200" eaLnBrk="0" fontAlgn="base" hangingPunct="0">
              <a:spcBef>
                <a:spcPct val="0"/>
              </a:spcBef>
              <a:spcAft>
                <a:spcPct val="0"/>
              </a:spcAft>
              <a:buAutoNum type="arabicPeriod"/>
            </a:pPr>
            <a:r>
              <a:rPr lang="en-US" altLang="en-US" sz="2000" dirty="0">
                <a:solidFill>
                  <a:srgbClr val="333333"/>
                </a:solidFill>
              </a:rPr>
              <a:t>Select the </a:t>
            </a:r>
            <a:r>
              <a:rPr lang="en-US" altLang="en-US" b="1" dirty="0" err="1"/>
              <a:t>no_membrs</a:t>
            </a:r>
            <a:r>
              <a:rPr lang="en-US" altLang="en-US" b="1" dirty="0"/>
              <a:t> </a:t>
            </a:r>
            <a:r>
              <a:rPr lang="en-US" altLang="en-US" sz="2000" dirty="0">
                <a:solidFill>
                  <a:srgbClr val="333333"/>
                </a:solidFill>
              </a:rPr>
              <a:t>column.</a:t>
            </a:r>
          </a:p>
          <a:p>
            <a:pPr lvl="0" eaLnBrk="0" fontAlgn="base" hangingPunct="0">
              <a:spcBef>
                <a:spcPct val="0"/>
              </a:spcBef>
              <a:spcAft>
                <a:spcPct val="0"/>
              </a:spcAft>
            </a:pPr>
            <a:endParaRPr lang="en-US" altLang="en-US" dirty="0"/>
          </a:p>
          <a:p>
            <a:pPr lvl="0" eaLnBrk="0" fontAlgn="base" hangingPunct="0">
              <a:spcBef>
                <a:spcPct val="0"/>
              </a:spcBef>
              <a:spcAft>
                <a:spcPct val="0"/>
              </a:spcAft>
            </a:pPr>
            <a:r>
              <a:rPr lang="en-US" altLang="en-US" sz="2000" dirty="0">
                <a:solidFill>
                  <a:srgbClr val="333333"/>
                </a:solidFill>
              </a:rPr>
              <a:t>2. On the </a:t>
            </a:r>
            <a:r>
              <a:rPr lang="en-US" altLang="en-US" dirty="0"/>
              <a:t>Data</a:t>
            </a:r>
            <a:r>
              <a:rPr lang="en-US" altLang="en-US" sz="2000" dirty="0"/>
              <a:t> tab select</a:t>
            </a:r>
            <a:r>
              <a:rPr lang="en-US" altLang="en-US" sz="2000" b="1" dirty="0"/>
              <a:t> </a:t>
            </a:r>
            <a:r>
              <a:rPr lang="en-US" altLang="en-US" b="1" dirty="0"/>
              <a:t>Data Tools</a:t>
            </a:r>
            <a:r>
              <a:rPr lang="en-US" altLang="en-US" sz="2000" b="1" dirty="0"/>
              <a:t> and then </a:t>
            </a:r>
            <a:r>
              <a:rPr lang="en-US" altLang="en-US" b="1" dirty="0"/>
              <a:t>Data Validation</a:t>
            </a:r>
            <a:r>
              <a:rPr lang="en-US" altLang="en-US" sz="2000" b="1" dirty="0"/>
              <a:t> or </a:t>
            </a:r>
            <a:r>
              <a:rPr lang="en-US" altLang="en-US" b="1" dirty="0"/>
              <a:t>Validation Tools</a:t>
            </a:r>
            <a:r>
              <a:rPr lang="en-US" altLang="en-US" sz="2000" dirty="0"/>
              <a:t> (depending on your version of Excel). The following tab will appear</a:t>
            </a:r>
            <a:r>
              <a:rPr lang="en-US" altLang="en-US" sz="2000" dirty="0">
                <a:solidFill>
                  <a:srgbClr val="333333"/>
                </a:solidFill>
              </a:rPr>
              <a:t>:</a:t>
            </a:r>
            <a:endParaRPr lang="en-US" altLang="en-US" sz="4400" dirty="0"/>
          </a:p>
        </p:txBody>
      </p:sp>
      <p:pic>
        <p:nvPicPr>
          <p:cNvPr id="14" name="Picture 13"/>
          <p:cNvPicPr>
            <a:picLocks noChangeAspect="1"/>
          </p:cNvPicPr>
          <p:nvPr/>
        </p:nvPicPr>
        <p:blipFill>
          <a:blip r:embed="rId2"/>
          <a:stretch>
            <a:fillRect/>
          </a:stretch>
        </p:blipFill>
        <p:spPr>
          <a:xfrm>
            <a:off x="7885642" y="763893"/>
            <a:ext cx="3626803" cy="2537815"/>
          </a:xfrm>
          <a:prstGeom prst="rect">
            <a:avLst/>
          </a:prstGeom>
        </p:spPr>
      </p:pic>
      <p:sp>
        <p:nvSpPr>
          <p:cNvPr id="16" name="Rectangle 15"/>
          <p:cNvSpPr/>
          <p:nvPr/>
        </p:nvSpPr>
        <p:spPr>
          <a:xfrm>
            <a:off x="109267" y="3088136"/>
            <a:ext cx="7544135" cy="3170099"/>
          </a:xfrm>
          <a:prstGeom prst="rect">
            <a:avLst/>
          </a:prstGeom>
        </p:spPr>
        <p:txBody>
          <a:bodyPr wrap="square">
            <a:spAutoFit/>
          </a:bodyPr>
          <a:lstStyle/>
          <a:p>
            <a:pPr lvl="0" eaLnBrk="0" fontAlgn="base" hangingPunct="0">
              <a:spcBef>
                <a:spcPct val="0"/>
              </a:spcBef>
              <a:spcAft>
                <a:spcPct val="0"/>
              </a:spcAft>
            </a:pPr>
            <a:r>
              <a:rPr lang="en-US" altLang="en-US" sz="2000" dirty="0"/>
              <a:t>3. Select ‘</a:t>
            </a:r>
            <a:r>
              <a:rPr lang="en-US" altLang="en-US" sz="2000" b="1" dirty="0"/>
              <a:t>Whole number</a:t>
            </a:r>
            <a:r>
              <a:rPr lang="en-US" altLang="en-US" sz="2000" dirty="0"/>
              <a:t>’ from the Allow drop down options. (</a:t>
            </a:r>
            <a:r>
              <a:rPr lang="en-GB" altLang="en-US" sz="2000" dirty="0"/>
              <a:t>In Libre Office choose Allow: Whole Numbers and then Data: valid range).</a:t>
            </a:r>
            <a:endParaRPr lang="en-US" altLang="en-US" sz="2000" dirty="0"/>
          </a:p>
          <a:p>
            <a:pPr lvl="0" eaLnBrk="0" fontAlgn="base" hangingPunct="0">
              <a:spcBef>
                <a:spcPct val="0"/>
              </a:spcBef>
              <a:spcAft>
                <a:spcPct val="0"/>
              </a:spcAft>
            </a:pPr>
            <a:endParaRPr lang="en-US" altLang="en-US" sz="2000" dirty="0"/>
          </a:p>
          <a:p>
            <a:pPr lvl="0" eaLnBrk="0" fontAlgn="base" hangingPunct="0">
              <a:spcBef>
                <a:spcPct val="0"/>
              </a:spcBef>
              <a:spcAft>
                <a:spcPct val="0"/>
              </a:spcAft>
            </a:pPr>
            <a:r>
              <a:rPr lang="en-US" altLang="en-US" sz="2000" dirty="0"/>
              <a:t>4. The window content will change. The value in the data box will say ‘between’ and </a:t>
            </a:r>
            <a:r>
              <a:rPr lang="en-US" altLang="en-US" sz="2000" b="1" dirty="0"/>
              <a:t>Minimum and Maximum boxes</a:t>
            </a:r>
            <a:r>
              <a:rPr lang="en-US" altLang="en-US" sz="2000" dirty="0"/>
              <a:t> will be provided for you to specify an allowed range.</a:t>
            </a:r>
          </a:p>
          <a:p>
            <a:pPr lvl="0" eaLnBrk="0" fontAlgn="base" hangingPunct="0">
              <a:spcBef>
                <a:spcPct val="0"/>
              </a:spcBef>
              <a:spcAft>
                <a:spcPct val="0"/>
              </a:spcAft>
            </a:pPr>
            <a:endParaRPr lang="en-US" altLang="en-US" sz="2000" dirty="0"/>
          </a:p>
          <a:p>
            <a:pPr lvl="0" eaLnBrk="0" fontAlgn="base" hangingPunct="0">
              <a:spcBef>
                <a:spcPct val="0"/>
              </a:spcBef>
              <a:spcAft>
                <a:spcPct val="0"/>
              </a:spcAft>
            </a:pPr>
            <a:r>
              <a:rPr lang="en-US" altLang="en-US" sz="2000" dirty="0"/>
              <a:t>5. </a:t>
            </a:r>
            <a:r>
              <a:rPr lang="en-GB" altLang="en-US" sz="2000" dirty="0"/>
              <a:t>Fill in the minimum and maximum values that make sense for your data and click Ok. Here we will choose a minimum of 1 and a maximum of 30.</a:t>
            </a:r>
            <a:endParaRPr lang="en-US" altLang="en-US" sz="2000" dirty="0"/>
          </a:p>
        </p:txBody>
      </p:sp>
      <p:pic>
        <p:nvPicPr>
          <p:cNvPr id="3074" name="Picture 2" descr="Image of data validation tab for number rules in Excel">
            <a:extLst>
              <a:ext uri="{FF2B5EF4-FFF2-40B4-BE49-F238E27FC236}">
                <a16:creationId xmlns:a16="http://schemas.microsoft.com/office/drawing/2014/main" id="{5BFD9146-84C6-0B7A-926B-9B9A8ECE2B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87450" y="4133660"/>
            <a:ext cx="3624995" cy="2523045"/>
          </a:xfrm>
          <a:prstGeom prst="rect">
            <a:avLst/>
          </a:prstGeom>
          <a:noFill/>
          <a:extLst>
            <a:ext uri="{909E8E84-426E-40DD-AFC4-6F175D3DCCD1}">
              <a14:hiddenFill xmlns:a14="http://schemas.microsoft.com/office/drawing/2010/main">
                <a:solidFill>
                  <a:srgbClr val="FFFFFF"/>
                </a:solidFill>
              </a14:hiddenFill>
            </a:ext>
          </a:extLst>
        </p:spPr>
      </p:pic>
      <p:sp>
        <p:nvSpPr>
          <p:cNvPr id="2" name="Right Arrow 12">
            <a:extLst>
              <a:ext uri="{FF2B5EF4-FFF2-40B4-BE49-F238E27FC236}">
                <a16:creationId xmlns:a16="http://schemas.microsoft.com/office/drawing/2014/main" id="{3BFD94B7-2E75-FD43-5F3E-DB8D4896DDF0}"/>
              </a:ext>
            </a:extLst>
          </p:cNvPr>
          <p:cNvSpPr/>
          <p:nvPr/>
        </p:nvSpPr>
        <p:spPr>
          <a:xfrm rot="5400000">
            <a:off x="9400789" y="3475368"/>
            <a:ext cx="596507" cy="484632"/>
          </a:xfrm>
          <a:prstGeom prst="rightArrow">
            <a:avLst/>
          </a:prstGeom>
          <a:solidFill>
            <a:schemeClr val="accent6">
              <a:lumMod val="60000"/>
              <a:lumOff val="40000"/>
              <a:alpha val="69804"/>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2166356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09268" y="763893"/>
            <a:ext cx="5398273" cy="523220"/>
          </a:xfrm>
          <a:prstGeom prst="rect">
            <a:avLst/>
          </a:prstGeom>
        </p:spPr>
        <p:txBody>
          <a:bodyPr wrap="none">
            <a:spAutoFit/>
          </a:bodyPr>
          <a:lstStyle/>
          <a:p>
            <a:r>
              <a:rPr lang="en-GB" sz="2800" b="1" dirty="0"/>
              <a:t>Restricting data to a numeric range</a:t>
            </a:r>
            <a:endParaRPr lang="en-GB" sz="2800" b="1" i="0" dirty="0">
              <a:effectLst/>
            </a:endParaRPr>
          </a:p>
        </p:txBody>
      </p:sp>
      <p:sp>
        <p:nvSpPr>
          <p:cNvPr id="10" name="TextBox 9"/>
          <p:cNvSpPr txBox="1"/>
          <p:nvPr/>
        </p:nvSpPr>
        <p:spPr>
          <a:xfrm>
            <a:off x="0" y="103515"/>
            <a:ext cx="12192000" cy="523220"/>
          </a:xfrm>
          <a:prstGeom prst="rect">
            <a:avLst/>
          </a:prstGeom>
          <a:solidFill>
            <a:schemeClr val="accent6">
              <a:lumMod val="60000"/>
              <a:lumOff val="40000"/>
            </a:schemeClr>
          </a:solidFill>
        </p:spPr>
        <p:txBody>
          <a:bodyPr wrap="square" rtlCol="0">
            <a:spAutoFit/>
          </a:bodyPr>
          <a:lstStyle/>
          <a:p>
            <a:pPr algn="r"/>
            <a:r>
              <a:rPr lang="en-GB" sz="2800" dirty="0"/>
              <a:t>5. Quality assurance</a:t>
            </a:r>
          </a:p>
        </p:txBody>
      </p:sp>
      <p:sp>
        <p:nvSpPr>
          <p:cNvPr id="4" name="TextBox 3">
            <a:extLst>
              <a:ext uri="{FF2B5EF4-FFF2-40B4-BE49-F238E27FC236}">
                <a16:creationId xmlns:a16="http://schemas.microsoft.com/office/drawing/2014/main" id="{BB6575C8-0FAD-6801-2484-2EB077BDD09B}"/>
              </a:ext>
            </a:extLst>
          </p:cNvPr>
          <p:cNvSpPr txBox="1"/>
          <p:nvPr/>
        </p:nvSpPr>
        <p:spPr>
          <a:xfrm>
            <a:off x="375780" y="1918532"/>
            <a:ext cx="6162804" cy="3416320"/>
          </a:xfrm>
          <a:prstGeom prst="rect">
            <a:avLst/>
          </a:prstGeom>
          <a:noFill/>
        </p:spPr>
        <p:txBody>
          <a:bodyPr wrap="square">
            <a:spAutoFit/>
          </a:bodyPr>
          <a:lstStyle/>
          <a:p>
            <a:pPr marL="285750" indent="-285750">
              <a:buFont typeface="Arial" panose="020B0604020202020204" pitchFamily="34" charset="0"/>
              <a:buChar char="•"/>
            </a:pPr>
            <a:r>
              <a:rPr lang="en-GB" dirty="0"/>
              <a:t>Your data table will now not allow you to enter a value that violates the data validation rule you have created. To test this out, try to enter a new value into the </a:t>
            </a:r>
            <a:r>
              <a:rPr lang="en-GB" dirty="0" err="1"/>
              <a:t>no_membrs</a:t>
            </a:r>
            <a:r>
              <a:rPr lang="en-GB" dirty="0"/>
              <a:t> column that is not valid. The following error box will appear in Excel:</a:t>
            </a:r>
          </a:p>
          <a:p>
            <a:endParaRPr lang="en-GB" dirty="0"/>
          </a:p>
          <a:p>
            <a:pPr marL="285750" indent="-285750">
              <a:buFont typeface="Arial" panose="020B0604020202020204" pitchFamily="34" charset="0"/>
              <a:buChar char="•"/>
            </a:pPr>
            <a:r>
              <a:rPr lang="en-GB" dirty="0"/>
              <a:t>You can also customize the resulting message to be more informative by entering your own message in the Input Message tab when creating a data validation rule.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You can also allow invalid data to result in a warning rather than an error by modifying the Style option on the Error Alert tab. For Excel you will see:</a:t>
            </a:r>
          </a:p>
        </p:txBody>
      </p:sp>
      <p:pic>
        <p:nvPicPr>
          <p:cNvPr id="2050" name="Picture 2" descr="Image of error message for inputing invalid data in Excel">
            <a:extLst>
              <a:ext uri="{FF2B5EF4-FFF2-40B4-BE49-F238E27FC236}">
                <a16:creationId xmlns:a16="http://schemas.microsoft.com/office/drawing/2014/main" id="{54997F93-3BE3-24FB-DCD8-871FAD8DA4A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87760" y="1787212"/>
            <a:ext cx="2026302" cy="56513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of Input Message tab in Excel">
            <a:extLst>
              <a:ext uri="{FF2B5EF4-FFF2-40B4-BE49-F238E27FC236}">
                <a16:creationId xmlns:a16="http://schemas.microsoft.com/office/drawing/2014/main" id="{42F1FB78-97E6-BC02-03F1-7ABBC552847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61256" y="3032775"/>
            <a:ext cx="1879310" cy="1472879"/>
          </a:xfrm>
          <a:prstGeom prst="rect">
            <a:avLst/>
          </a:prstGeom>
          <a:noFill/>
          <a:extLst>
            <a:ext uri="{909E8E84-426E-40DD-AFC4-6F175D3DCCD1}">
              <a14:hiddenFill xmlns:a14="http://schemas.microsoft.com/office/drawing/2010/main">
                <a:solidFill>
                  <a:srgbClr val="FFFFFF"/>
                </a:solidFill>
              </a14:hiddenFill>
            </a:ext>
          </a:extLst>
        </p:spPr>
      </p:pic>
      <p:pic>
        <p:nvPicPr>
          <p:cNvPr id="2055" name="Picture 7" descr="Image of Error Alert tab in Excel">
            <a:extLst>
              <a:ext uri="{FF2B5EF4-FFF2-40B4-BE49-F238E27FC236}">
                <a16:creationId xmlns:a16="http://schemas.microsoft.com/office/drawing/2014/main" id="{04CA4B52-8A50-594C-70A1-C9415B040E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61257" y="4868804"/>
            <a:ext cx="1879310" cy="1492658"/>
          </a:xfrm>
          <a:prstGeom prst="rect">
            <a:avLst/>
          </a:prstGeom>
          <a:noFill/>
          <a:extLst>
            <a:ext uri="{909E8E84-426E-40DD-AFC4-6F175D3DCCD1}">
              <a14:hiddenFill xmlns:a14="http://schemas.microsoft.com/office/drawing/2010/main">
                <a:solidFill>
                  <a:srgbClr val="FFFFFF"/>
                </a:solidFill>
              </a14:hiddenFill>
            </a:ext>
          </a:extLst>
        </p:spPr>
      </p:pic>
      <p:pic>
        <p:nvPicPr>
          <p:cNvPr id="2057" name="Picture 9" descr="Image of Error Alert tab in LibreOffice">
            <a:extLst>
              <a:ext uri="{FF2B5EF4-FFF2-40B4-BE49-F238E27FC236}">
                <a16:creationId xmlns:a16="http://schemas.microsoft.com/office/drawing/2014/main" id="{F737D8F6-C30A-1AB9-7E67-5846B4726FC0}"/>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196186" y="4868804"/>
            <a:ext cx="1577801" cy="1648353"/>
          </a:xfrm>
          <a:prstGeom prst="rect">
            <a:avLst/>
          </a:prstGeom>
          <a:noFill/>
          <a:extLst>
            <a:ext uri="{909E8E84-426E-40DD-AFC4-6F175D3DCCD1}">
              <a14:hiddenFill xmlns:a14="http://schemas.microsoft.com/office/drawing/2010/main">
                <a:solidFill>
                  <a:srgbClr val="FFFFFF"/>
                </a:solidFill>
              </a14:hiddenFill>
            </a:ext>
          </a:extLst>
        </p:spPr>
      </p:pic>
      <p:pic>
        <p:nvPicPr>
          <p:cNvPr id="2059" name="Picture 11" descr="Image of Input Message tab in LibreOffice">
            <a:extLst>
              <a:ext uri="{FF2B5EF4-FFF2-40B4-BE49-F238E27FC236}">
                <a16:creationId xmlns:a16="http://schemas.microsoft.com/office/drawing/2014/main" id="{FFB0BE64-F258-3C34-4F5C-924F59BDD9A6}"/>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0196186" y="3018538"/>
            <a:ext cx="1440185" cy="1487116"/>
          </a:xfrm>
          <a:prstGeom prst="rect">
            <a:avLst/>
          </a:prstGeom>
          <a:noFill/>
          <a:extLst>
            <a:ext uri="{909E8E84-426E-40DD-AFC4-6F175D3DCCD1}">
              <a14:hiddenFill xmlns:a14="http://schemas.microsoft.com/office/drawing/2010/main">
                <a:solidFill>
                  <a:srgbClr val="FFFFFF"/>
                </a:solidFill>
              </a14:hiddenFill>
            </a:ext>
          </a:extLst>
        </p:spPr>
      </p:pic>
      <p:pic>
        <p:nvPicPr>
          <p:cNvPr id="2061" name="Picture 13" descr="Image of error message for inputing invalid data in LibreOffice">
            <a:extLst>
              <a:ext uri="{FF2B5EF4-FFF2-40B4-BE49-F238E27FC236}">
                <a16:creationId xmlns:a16="http://schemas.microsoft.com/office/drawing/2014/main" id="{EF3CD792-2663-FF6B-20FF-5B692C54FAD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275473" y="1503042"/>
            <a:ext cx="1419225" cy="1133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70609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8265" y="1077480"/>
            <a:ext cx="7910826" cy="4829334"/>
          </a:xfrm>
        </p:spPr>
        <p:txBody>
          <a:bodyPr>
            <a:normAutofit/>
          </a:bodyPr>
          <a:lstStyle/>
          <a:p>
            <a:pPr marL="0" indent="0">
              <a:buNone/>
            </a:pPr>
            <a:r>
              <a:rPr lang="en-GB" b="1" dirty="0"/>
              <a:t>Challenge 1</a:t>
            </a:r>
          </a:p>
          <a:p>
            <a:pPr marL="0" indent="0">
              <a:buNone/>
            </a:pPr>
            <a:endParaRPr lang="en-GB" b="1" dirty="0"/>
          </a:p>
          <a:p>
            <a:pPr marL="0" indent="0">
              <a:buNone/>
            </a:pPr>
            <a:r>
              <a:rPr lang="en-GB" b="0" i="0" dirty="0">
                <a:solidFill>
                  <a:srgbClr val="383838"/>
                </a:solidFill>
                <a:effectLst/>
                <a:latin typeface="Mulish"/>
              </a:rPr>
              <a:t>Apply a new data validation rule to one of the other numeric columns in this data table. </a:t>
            </a:r>
          </a:p>
          <a:p>
            <a:pPr marL="0" indent="0">
              <a:buNone/>
            </a:pPr>
            <a:r>
              <a:rPr lang="en-GB" b="0" i="0" dirty="0">
                <a:solidFill>
                  <a:srgbClr val="383838"/>
                </a:solidFill>
                <a:effectLst/>
                <a:latin typeface="Mulish"/>
              </a:rPr>
              <a:t>Discuss what a reasonable rule would be for the column you’ve selected. </a:t>
            </a:r>
          </a:p>
          <a:p>
            <a:pPr marL="0" indent="0">
              <a:buNone/>
            </a:pPr>
            <a:r>
              <a:rPr lang="en-GB" b="0" i="0" dirty="0">
                <a:solidFill>
                  <a:srgbClr val="383838"/>
                </a:solidFill>
                <a:effectLst/>
                <a:latin typeface="Mulish"/>
              </a:rPr>
              <a:t>Be sure to create an informative input message.</a:t>
            </a:r>
            <a:endParaRPr lang="en-GB" dirty="0"/>
          </a:p>
        </p:txBody>
      </p:sp>
      <p:pic>
        <p:nvPicPr>
          <p:cNvPr id="5" name="Picture 8"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07323" y="2008253"/>
            <a:ext cx="3466667" cy="264968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0" y="103515"/>
            <a:ext cx="12192000" cy="523220"/>
          </a:xfrm>
          <a:prstGeom prst="rect">
            <a:avLst/>
          </a:prstGeom>
          <a:solidFill>
            <a:schemeClr val="accent6">
              <a:lumMod val="60000"/>
              <a:lumOff val="40000"/>
            </a:schemeClr>
          </a:solidFill>
        </p:spPr>
        <p:txBody>
          <a:bodyPr wrap="square" rtlCol="0">
            <a:spAutoFit/>
          </a:bodyPr>
          <a:lstStyle/>
          <a:p>
            <a:pPr algn="r"/>
            <a:r>
              <a:rPr lang="en-GB" sz="2800" dirty="0"/>
              <a:t>5. Quality assurance</a:t>
            </a:r>
          </a:p>
        </p:txBody>
      </p:sp>
      <p:sp>
        <p:nvSpPr>
          <p:cNvPr id="7" name="Rectangle 6">
            <a:extLst>
              <a:ext uri="{FF2B5EF4-FFF2-40B4-BE49-F238E27FC236}">
                <a16:creationId xmlns:a16="http://schemas.microsoft.com/office/drawing/2014/main" id="{68E3417D-90CD-4C11-818A-7F6081C13281}"/>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93337262-4582-45F2-B74E-24E5A72F894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2627123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103515"/>
            <a:ext cx="12192000" cy="523220"/>
          </a:xfrm>
          <a:prstGeom prst="rect">
            <a:avLst/>
          </a:prstGeom>
          <a:solidFill>
            <a:schemeClr val="accent6">
              <a:lumMod val="60000"/>
              <a:lumOff val="40000"/>
            </a:schemeClr>
          </a:solidFill>
        </p:spPr>
        <p:txBody>
          <a:bodyPr wrap="square" rtlCol="0">
            <a:spAutoFit/>
          </a:bodyPr>
          <a:lstStyle/>
          <a:p>
            <a:pPr algn="r"/>
            <a:r>
              <a:rPr lang="en-GB" sz="2800" dirty="0"/>
              <a:t>5. Quality assurance</a:t>
            </a:r>
          </a:p>
        </p:txBody>
      </p:sp>
      <p:sp>
        <p:nvSpPr>
          <p:cNvPr id="2" name="Rectangle 1"/>
          <p:cNvSpPr/>
          <p:nvPr/>
        </p:nvSpPr>
        <p:spPr>
          <a:xfrm>
            <a:off x="85404" y="826955"/>
            <a:ext cx="4833631" cy="461665"/>
          </a:xfrm>
          <a:prstGeom prst="rect">
            <a:avLst/>
          </a:prstGeom>
        </p:spPr>
        <p:txBody>
          <a:bodyPr wrap="none">
            <a:spAutoFit/>
          </a:bodyPr>
          <a:lstStyle/>
          <a:p>
            <a:r>
              <a:rPr lang="en-GB" sz="2400" b="1" dirty="0"/>
              <a:t>Restricting data to entries from a list</a:t>
            </a:r>
            <a:endParaRPr lang="en-GB" sz="2400" b="1" i="0" dirty="0">
              <a:effectLst/>
            </a:endParaRPr>
          </a:p>
        </p:txBody>
      </p:sp>
      <p:sp>
        <p:nvSpPr>
          <p:cNvPr id="3" name="Rectangle 2"/>
          <p:cNvSpPr/>
          <p:nvPr/>
        </p:nvSpPr>
        <p:spPr>
          <a:xfrm>
            <a:off x="85404" y="1416091"/>
            <a:ext cx="9457990" cy="1323439"/>
          </a:xfrm>
          <a:prstGeom prst="rect">
            <a:avLst/>
          </a:prstGeom>
        </p:spPr>
        <p:txBody>
          <a:bodyPr wrap="square">
            <a:spAutoFit/>
          </a:bodyPr>
          <a:lstStyle/>
          <a:p>
            <a:r>
              <a:rPr lang="en-GB" sz="2000" dirty="0"/>
              <a:t>Quality assurance can make data entry easier as well as more robust. For example, if you use a list of options to restrict data entry, the spreadsheet will provide you with a drop-down list of the available items. </a:t>
            </a:r>
            <a:r>
              <a:rPr lang="en-GB" sz="2000" b="1" dirty="0"/>
              <a:t>So, instead of trying to remember if you spell F and M in the sex capital or not you can set a drop down list</a:t>
            </a:r>
            <a:r>
              <a:rPr lang="en-GB" sz="2000" dirty="0"/>
              <a:t>.</a:t>
            </a:r>
          </a:p>
        </p:txBody>
      </p:sp>
      <p:sp>
        <p:nvSpPr>
          <p:cNvPr id="7" name="Right Arrow 6"/>
          <p:cNvSpPr/>
          <p:nvPr/>
        </p:nvSpPr>
        <p:spPr>
          <a:xfrm rot="5400000">
            <a:off x="5019980" y="3059617"/>
            <a:ext cx="596507" cy="484632"/>
          </a:xfrm>
          <a:prstGeom prst="rightArrow">
            <a:avLst/>
          </a:prstGeom>
          <a:solidFill>
            <a:schemeClr val="accent6">
              <a:lumMod val="60000"/>
              <a:lumOff val="40000"/>
              <a:alpha val="69804"/>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p:cNvSpPr/>
          <p:nvPr/>
        </p:nvSpPr>
        <p:spPr>
          <a:xfrm>
            <a:off x="252803" y="3323924"/>
            <a:ext cx="5065430" cy="2862322"/>
          </a:xfrm>
          <a:prstGeom prst="rect">
            <a:avLst/>
          </a:prstGeom>
        </p:spPr>
        <p:txBody>
          <a:bodyPr wrap="square">
            <a:spAutoFit/>
          </a:bodyPr>
          <a:lstStyle/>
          <a:p>
            <a:pPr lvl="0" eaLnBrk="0" fontAlgn="base" hangingPunct="0">
              <a:spcBef>
                <a:spcPct val="0"/>
              </a:spcBef>
              <a:spcAft>
                <a:spcPct val="0"/>
              </a:spcAft>
            </a:pPr>
            <a:r>
              <a:rPr lang="en-US" altLang="en-US" sz="2000" dirty="0"/>
              <a:t>1. Select the </a:t>
            </a:r>
            <a:r>
              <a:rPr lang="en-US" altLang="en-US" sz="2000" b="1" dirty="0"/>
              <a:t>Sex </a:t>
            </a:r>
            <a:r>
              <a:rPr lang="en-US" altLang="en-US" sz="2000" dirty="0"/>
              <a:t>column.</a:t>
            </a:r>
          </a:p>
          <a:p>
            <a:pPr lvl="0" eaLnBrk="0" fontAlgn="base" hangingPunct="0">
              <a:spcBef>
                <a:spcPct val="0"/>
              </a:spcBef>
              <a:spcAft>
                <a:spcPct val="0"/>
              </a:spcAft>
            </a:pPr>
            <a:r>
              <a:rPr lang="en-US" altLang="en-US" sz="2000" dirty="0"/>
              <a:t>2. On the Data tab select</a:t>
            </a:r>
            <a:r>
              <a:rPr lang="en-US" altLang="en-US" sz="2000" b="1" dirty="0"/>
              <a:t> Data Tools</a:t>
            </a:r>
            <a:r>
              <a:rPr lang="en-US" altLang="en-US" sz="2000" dirty="0"/>
              <a:t> and then </a:t>
            </a:r>
            <a:r>
              <a:rPr lang="en-US" altLang="en-US" sz="2000" b="1" dirty="0"/>
              <a:t>Data Validation</a:t>
            </a:r>
            <a:r>
              <a:rPr lang="en-US" altLang="en-US" sz="2000" dirty="0"/>
              <a:t> or Validation Tools (depending on your version of Excel). The following tab will appear:</a:t>
            </a:r>
          </a:p>
          <a:p>
            <a:pPr lvl="0" eaLnBrk="0" fontAlgn="base" hangingPunct="0">
              <a:spcBef>
                <a:spcPct val="0"/>
              </a:spcBef>
              <a:spcAft>
                <a:spcPct val="0"/>
              </a:spcAft>
            </a:pPr>
            <a:r>
              <a:rPr lang="en-US" altLang="en-US" sz="2000" dirty="0"/>
              <a:t>3. Select </a:t>
            </a:r>
            <a:r>
              <a:rPr lang="en-US" altLang="en-US" sz="2000" b="1" dirty="0"/>
              <a:t>List from the Allow</a:t>
            </a:r>
            <a:r>
              <a:rPr lang="en-US" altLang="en-US" sz="2000" dirty="0"/>
              <a:t> drop-down menu.</a:t>
            </a:r>
          </a:p>
          <a:p>
            <a:pPr lvl="0" eaLnBrk="0" fontAlgn="base" hangingPunct="0">
              <a:spcBef>
                <a:spcPct val="0"/>
              </a:spcBef>
              <a:spcAft>
                <a:spcPct val="0"/>
              </a:spcAft>
            </a:pPr>
            <a:r>
              <a:rPr lang="en-US" altLang="en-US" sz="2000" dirty="0"/>
              <a:t>4. The window will change to include a </a:t>
            </a:r>
            <a:r>
              <a:rPr lang="en-US" altLang="en-US" sz="2000" b="1" dirty="0"/>
              <a:t>Source box</a:t>
            </a:r>
            <a:r>
              <a:rPr lang="en-US" altLang="en-US" sz="2000" dirty="0"/>
              <a:t>.</a:t>
            </a:r>
          </a:p>
          <a:p>
            <a:pPr lvl="0" eaLnBrk="0" fontAlgn="base" hangingPunct="0">
              <a:spcBef>
                <a:spcPct val="0"/>
              </a:spcBef>
              <a:spcAft>
                <a:spcPct val="0"/>
              </a:spcAft>
            </a:pPr>
            <a:endParaRPr lang="en-US" altLang="en-US" sz="2000" dirty="0"/>
          </a:p>
        </p:txBody>
      </p:sp>
      <p:sp>
        <p:nvSpPr>
          <p:cNvPr id="9" name="Rectangle 2"/>
          <p:cNvSpPr>
            <a:spLocks noChangeArrowheads="1"/>
          </p:cNvSpPr>
          <p:nvPr/>
        </p:nvSpPr>
        <p:spPr bwMode="auto">
          <a:xfrm>
            <a:off x="-483476" y="49634"/>
            <a:ext cx="184731" cy="369332"/>
          </a:xfrm>
          <a:prstGeom prst="rect">
            <a:avLst/>
          </a:prstGeom>
          <a:solidFill>
            <a:srgbClr val="E7E7E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9"/>
          <p:cNvSpPr/>
          <p:nvPr/>
        </p:nvSpPr>
        <p:spPr>
          <a:xfrm>
            <a:off x="5487750" y="3954720"/>
            <a:ext cx="6315368" cy="1323439"/>
          </a:xfrm>
          <a:prstGeom prst="rect">
            <a:avLst/>
          </a:prstGeom>
        </p:spPr>
        <p:txBody>
          <a:bodyPr wrap="square">
            <a:spAutoFit/>
          </a:bodyPr>
          <a:lstStyle/>
          <a:p>
            <a:r>
              <a:rPr lang="en-GB" sz="2000" dirty="0"/>
              <a:t>5. </a:t>
            </a:r>
            <a:r>
              <a:rPr lang="en-GB" sz="2000" b="1" dirty="0"/>
              <a:t>Type a list </a:t>
            </a:r>
            <a:r>
              <a:rPr lang="en-GB" sz="2000" dirty="0"/>
              <a:t>of all the values that you want to be accepted in this column, separated by commas. For us this will be </a:t>
            </a:r>
            <a:r>
              <a:rPr lang="en-GB" sz="2000" b="1" dirty="0"/>
              <a:t>F;M.  NB </a:t>
            </a:r>
            <a:r>
              <a:rPr lang="en-GB" sz="2000" dirty="0"/>
              <a:t>old version of excel “F,M”</a:t>
            </a:r>
            <a:endParaRPr lang="en-GB" sz="2000" b="1" dirty="0"/>
          </a:p>
          <a:p>
            <a:r>
              <a:rPr lang="en-GB" sz="2000" dirty="0"/>
              <a:t>6. Create a </a:t>
            </a:r>
            <a:r>
              <a:rPr lang="en-GB" sz="2000" b="1" dirty="0"/>
              <a:t>meaningful input message</a:t>
            </a:r>
            <a:r>
              <a:rPr lang="en-GB" sz="2000" dirty="0"/>
              <a:t>, then click OK.</a:t>
            </a:r>
          </a:p>
        </p:txBody>
      </p:sp>
      <p:pic>
        <p:nvPicPr>
          <p:cNvPr id="12" name="Picture 2" descr="Image result for validating dat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83478" y="826955"/>
            <a:ext cx="2119640" cy="2647086"/>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D72B8BD2-67FC-4D8A-A6FB-9A1DFFC70FE4}"/>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Picture 12">
            <a:extLst>
              <a:ext uri="{FF2B5EF4-FFF2-40B4-BE49-F238E27FC236}">
                <a16:creationId xmlns:a16="http://schemas.microsoft.com/office/drawing/2014/main" id="{7D4BDE27-CDE1-4F55-A1E3-763F64985C3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3863053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b="1" dirty="0"/>
              <a:t>Plan of the Workshop</a:t>
            </a:r>
          </a:p>
        </p:txBody>
      </p:sp>
      <p:sp>
        <p:nvSpPr>
          <p:cNvPr id="5" name="TextBox 4"/>
          <p:cNvSpPr txBox="1"/>
          <p:nvPr/>
        </p:nvSpPr>
        <p:spPr>
          <a:xfrm>
            <a:off x="2224393" y="2332559"/>
            <a:ext cx="7643118" cy="523220"/>
          </a:xfrm>
          <a:prstGeom prst="rect">
            <a:avLst/>
          </a:prstGeom>
          <a:solidFill>
            <a:srgbClr val="CC0000">
              <a:alpha val="69804"/>
            </a:srgbClr>
          </a:solidFill>
        </p:spPr>
        <p:txBody>
          <a:bodyPr wrap="square" rtlCol="0">
            <a:spAutoFit/>
          </a:bodyPr>
          <a:lstStyle/>
          <a:p>
            <a:r>
              <a:rPr lang="en-GB" sz="2800" dirty="0"/>
              <a:t>2. Formatting data tables in Spreadsheets</a:t>
            </a:r>
          </a:p>
        </p:txBody>
      </p:sp>
      <p:sp>
        <p:nvSpPr>
          <p:cNvPr id="6" name="TextBox 5"/>
          <p:cNvSpPr txBox="1"/>
          <p:nvPr/>
        </p:nvSpPr>
        <p:spPr>
          <a:xfrm>
            <a:off x="2224393" y="2995629"/>
            <a:ext cx="7643118" cy="523220"/>
          </a:xfrm>
          <a:prstGeom prst="rect">
            <a:avLst/>
          </a:prstGeom>
          <a:solidFill>
            <a:srgbClr val="FF6600">
              <a:alpha val="69804"/>
            </a:srgbClr>
          </a:solidFill>
        </p:spPr>
        <p:txBody>
          <a:bodyPr wrap="square" rtlCol="0">
            <a:spAutoFit/>
          </a:bodyPr>
          <a:lstStyle/>
          <a:p>
            <a:r>
              <a:rPr lang="en-GB" sz="2800" dirty="0"/>
              <a:t>3. Formatting problems</a:t>
            </a:r>
          </a:p>
        </p:txBody>
      </p:sp>
      <p:sp>
        <p:nvSpPr>
          <p:cNvPr id="7" name="TextBox 6"/>
          <p:cNvSpPr txBox="1"/>
          <p:nvPr/>
        </p:nvSpPr>
        <p:spPr>
          <a:xfrm>
            <a:off x="2224393" y="3648974"/>
            <a:ext cx="7643118" cy="523220"/>
          </a:xfrm>
          <a:prstGeom prst="rect">
            <a:avLst/>
          </a:prstGeom>
          <a:solidFill>
            <a:schemeClr val="accent4">
              <a:lumMod val="60000"/>
              <a:lumOff val="40000"/>
            </a:schemeClr>
          </a:solidFill>
        </p:spPr>
        <p:txBody>
          <a:bodyPr wrap="square" rtlCol="0">
            <a:spAutoFit/>
          </a:bodyPr>
          <a:lstStyle/>
          <a:p>
            <a:r>
              <a:rPr lang="en-GB" sz="2800" dirty="0"/>
              <a:t>4.Dates as data</a:t>
            </a:r>
          </a:p>
        </p:txBody>
      </p:sp>
      <p:sp>
        <p:nvSpPr>
          <p:cNvPr id="8" name="TextBox 7"/>
          <p:cNvSpPr txBox="1"/>
          <p:nvPr/>
        </p:nvSpPr>
        <p:spPr>
          <a:xfrm>
            <a:off x="2224393" y="4358657"/>
            <a:ext cx="7643118" cy="523220"/>
          </a:xfrm>
          <a:prstGeom prst="rect">
            <a:avLst/>
          </a:prstGeom>
          <a:solidFill>
            <a:schemeClr val="accent6">
              <a:lumMod val="60000"/>
              <a:lumOff val="40000"/>
            </a:schemeClr>
          </a:solidFill>
        </p:spPr>
        <p:txBody>
          <a:bodyPr wrap="square" rtlCol="0">
            <a:spAutoFit/>
          </a:bodyPr>
          <a:lstStyle/>
          <a:p>
            <a:r>
              <a:rPr lang="en-GB" sz="2800" dirty="0"/>
              <a:t>5. Quality assurance</a:t>
            </a:r>
          </a:p>
        </p:txBody>
      </p:sp>
      <p:sp>
        <p:nvSpPr>
          <p:cNvPr id="9" name="TextBox 8"/>
          <p:cNvSpPr txBox="1"/>
          <p:nvPr/>
        </p:nvSpPr>
        <p:spPr>
          <a:xfrm>
            <a:off x="2224393" y="5068340"/>
            <a:ext cx="7643118" cy="523220"/>
          </a:xfrm>
          <a:prstGeom prst="rect">
            <a:avLst/>
          </a:prstGeom>
          <a:solidFill>
            <a:schemeClr val="accent1">
              <a:lumMod val="60000"/>
              <a:lumOff val="40000"/>
            </a:schemeClr>
          </a:solidFill>
        </p:spPr>
        <p:txBody>
          <a:bodyPr wrap="square" rtlCol="0">
            <a:spAutoFit/>
          </a:bodyPr>
          <a:lstStyle/>
          <a:p>
            <a:r>
              <a:rPr lang="en-GB" sz="2800" dirty="0"/>
              <a:t>6. Exporting data</a:t>
            </a:r>
          </a:p>
        </p:txBody>
      </p:sp>
      <p:sp>
        <p:nvSpPr>
          <p:cNvPr id="10" name="TextBox 9"/>
          <p:cNvSpPr txBox="1"/>
          <p:nvPr/>
        </p:nvSpPr>
        <p:spPr>
          <a:xfrm>
            <a:off x="2224393" y="1669489"/>
            <a:ext cx="7643118" cy="523220"/>
          </a:xfrm>
          <a:prstGeom prst="rect">
            <a:avLst/>
          </a:prstGeom>
          <a:solidFill>
            <a:srgbClr val="7030A0">
              <a:alpha val="69804"/>
            </a:srgbClr>
          </a:solidFill>
        </p:spPr>
        <p:txBody>
          <a:bodyPr wrap="square" rtlCol="0">
            <a:spAutoFit/>
          </a:bodyPr>
          <a:lstStyle/>
          <a:p>
            <a:r>
              <a:rPr lang="en-GB" sz="2800" dirty="0"/>
              <a:t>1. Introduction</a:t>
            </a:r>
          </a:p>
        </p:txBody>
      </p:sp>
      <p:sp>
        <p:nvSpPr>
          <p:cNvPr id="11" name="Rectangle 10">
            <a:extLst>
              <a:ext uri="{FF2B5EF4-FFF2-40B4-BE49-F238E27FC236}">
                <a16:creationId xmlns:a16="http://schemas.microsoft.com/office/drawing/2014/main" id="{4AD01C39-AAF1-4FF9-976D-C861731B558E}"/>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4D3EF7DC-D710-4815-B93D-EA30C4BDF9C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6421446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103515"/>
            <a:ext cx="12192000" cy="523220"/>
          </a:xfrm>
          <a:prstGeom prst="rect">
            <a:avLst/>
          </a:prstGeom>
          <a:solidFill>
            <a:schemeClr val="accent6">
              <a:lumMod val="60000"/>
              <a:lumOff val="40000"/>
            </a:schemeClr>
          </a:solidFill>
        </p:spPr>
        <p:txBody>
          <a:bodyPr wrap="square" rtlCol="0">
            <a:spAutoFit/>
          </a:bodyPr>
          <a:lstStyle/>
          <a:p>
            <a:pPr algn="r"/>
            <a:r>
              <a:rPr lang="en-GB" sz="2800" dirty="0"/>
              <a:t>5. Quality assurance</a:t>
            </a:r>
          </a:p>
        </p:txBody>
      </p:sp>
      <p:sp>
        <p:nvSpPr>
          <p:cNvPr id="2" name="Rectangle 1"/>
          <p:cNvSpPr/>
          <p:nvPr/>
        </p:nvSpPr>
        <p:spPr>
          <a:xfrm>
            <a:off x="85404" y="826955"/>
            <a:ext cx="4833631" cy="461665"/>
          </a:xfrm>
          <a:prstGeom prst="rect">
            <a:avLst/>
          </a:prstGeom>
        </p:spPr>
        <p:txBody>
          <a:bodyPr wrap="none">
            <a:spAutoFit/>
          </a:bodyPr>
          <a:lstStyle/>
          <a:p>
            <a:r>
              <a:rPr lang="en-GB" sz="2400" b="1" dirty="0"/>
              <a:t>Restricting data to entries from a list</a:t>
            </a:r>
            <a:endParaRPr lang="en-GB" sz="2400" b="1" i="0" dirty="0">
              <a:effectLst/>
            </a:endParaRPr>
          </a:p>
        </p:txBody>
      </p:sp>
      <p:sp>
        <p:nvSpPr>
          <p:cNvPr id="7" name="Right Arrow 6"/>
          <p:cNvSpPr/>
          <p:nvPr/>
        </p:nvSpPr>
        <p:spPr>
          <a:xfrm rot="5400000">
            <a:off x="2876387" y="3654623"/>
            <a:ext cx="596507" cy="484632"/>
          </a:xfrm>
          <a:prstGeom prst="rightArrow">
            <a:avLst/>
          </a:prstGeom>
          <a:solidFill>
            <a:schemeClr val="accent6">
              <a:lumMod val="60000"/>
              <a:lumOff val="40000"/>
              <a:alpha val="69804"/>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p:cNvSpPr/>
          <p:nvPr/>
        </p:nvSpPr>
        <p:spPr>
          <a:xfrm>
            <a:off x="252803" y="1908956"/>
            <a:ext cx="8396522" cy="2246769"/>
          </a:xfrm>
          <a:prstGeom prst="rect">
            <a:avLst/>
          </a:prstGeom>
        </p:spPr>
        <p:txBody>
          <a:bodyPr wrap="square">
            <a:spAutoFit/>
          </a:bodyPr>
          <a:lstStyle/>
          <a:p>
            <a:pPr marL="457200" lvl="0" indent="-457200" eaLnBrk="0" fontAlgn="base" hangingPunct="0">
              <a:spcBef>
                <a:spcPct val="0"/>
              </a:spcBef>
              <a:spcAft>
                <a:spcPct val="0"/>
              </a:spcAft>
              <a:buAutoNum type="arabicPeriod"/>
            </a:pPr>
            <a:r>
              <a:rPr lang="en-US" altLang="en-US" sz="2000" dirty="0"/>
              <a:t>Select the </a:t>
            </a:r>
            <a:r>
              <a:rPr lang="en-US" altLang="en-US" sz="2000" b="1" dirty="0" err="1"/>
              <a:t>respondent_wall_type</a:t>
            </a:r>
            <a:r>
              <a:rPr lang="en-US" altLang="en-US" sz="2000" b="1" dirty="0"/>
              <a:t> </a:t>
            </a:r>
            <a:r>
              <a:rPr lang="en-US" altLang="en-US" sz="2000" dirty="0"/>
              <a:t>column.</a:t>
            </a:r>
          </a:p>
          <a:p>
            <a:pPr marL="457200" lvl="0" indent="-457200" eaLnBrk="0" fontAlgn="base" hangingPunct="0">
              <a:spcBef>
                <a:spcPct val="0"/>
              </a:spcBef>
              <a:spcAft>
                <a:spcPct val="0"/>
              </a:spcAft>
              <a:buAutoNum type="arabicPeriod"/>
            </a:pPr>
            <a:endParaRPr lang="en-US" altLang="en-US" sz="2000" dirty="0"/>
          </a:p>
          <a:p>
            <a:pPr lvl="0" eaLnBrk="0" fontAlgn="base" hangingPunct="0">
              <a:spcBef>
                <a:spcPct val="0"/>
              </a:spcBef>
              <a:spcAft>
                <a:spcPct val="0"/>
              </a:spcAft>
            </a:pPr>
            <a:r>
              <a:rPr lang="en-US" altLang="en-US" sz="2000" dirty="0"/>
              <a:t>2. In Excel, </a:t>
            </a:r>
            <a:r>
              <a:rPr lang="en-US" altLang="en-US" sz="2000" dirty="0" err="1"/>
              <a:t>nn</a:t>
            </a:r>
            <a:r>
              <a:rPr lang="en-US" altLang="en-US" sz="2000" dirty="0"/>
              <a:t> the </a:t>
            </a:r>
            <a:r>
              <a:rPr lang="en-US" altLang="en-US" sz="2000" b="1" dirty="0"/>
              <a:t>Data</a:t>
            </a:r>
            <a:r>
              <a:rPr lang="en-US" altLang="en-US" sz="2000" dirty="0"/>
              <a:t> tab select</a:t>
            </a:r>
            <a:r>
              <a:rPr lang="en-US" altLang="en-US" sz="2000" b="1" dirty="0"/>
              <a:t> Data Tools</a:t>
            </a:r>
            <a:r>
              <a:rPr lang="en-US" altLang="en-US" sz="2000" dirty="0"/>
              <a:t> and then </a:t>
            </a:r>
            <a:r>
              <a:rPr lang="en-US" altLang="en-US" sz="2000" b="1" dirty="0"/>
              <a:t>Data Validation</a:t>
            </a:r>
            <a:r>
              <a:rPr lang="en-US" altLang="en-US" sz="2000" dirty="0"/>
              <a:t> or Validation Tools (depending on your version of Excel). The following tab will appear:</a:t>
            </a:r>
          </a:p>
          <a:p>
            <a:pPr lvl="0" eaLnBrk="0" fontAlgn="base" hangingPunct="0">
              <a:spcBef>
                <a:spcPct val="0"/>
              </a:spcBef>
              <a:spcAft>
                <a:spcPct val="0"/>
              </a:spcAft>
            </a:pPr>
            <a:endParaRPr lang="en-US" altLang="en-US" sz="2000" dirty="0"/>
          </a:p>
          <a:p>
            <a:pPr lvl="0" eaLnBrk="0" fontAlgn="base" hangingPunct="0">
              <a:spcBef>
                <a:spcPct val="0"/>
              </a:spcBef>
              <a:spcAft>
                <a:spcPct val="0"/>
              </a:spcAft>
            </a:pPr>
            <a:endParaRPr lang="en-US" altLang="en-US" sz="2000" dirty="0"/>
          </a:p>
        </p:txBody>
      </p:sp>
      <p:sp>
        <p:nvSpPr>
          <p:cNvPr id="9" name="Rectangle 2"/>
          <p:cNvSpPr>
            <a:spLocks noChangeArrowheads="1"/>
          </p:cNvSpPr>
          <p:nvPr/>
        </p:nvSpPr>
        <p:spPr bwMode="auto">
          <a:xfrm>
            <a:off x="-483476" y="49634"/>
            <a:ext cx="184731" cy="369332"/>
          </a:xfrm>
          <a:prstGeom prst="rect">
            <a:avLst/>
          </a:prstGeom>
          <a:solidFill>
            <a:srgbClr val="E7E7E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9"/>
          <p:cNvSpPr/>
          <p:nvPr/>
        </p:nvSpPr>
        <p:spPr>
          <a:xfrm>
            <a:off x="222849" y="4279097"/>
            <a:ext cx="7901846" cy="2246769"/>
          </a:xfrm>
          <a:prstGeom prst="rect">
            <a:avLst/>
          </a:prstGeom>
        </p:spPr>
        <p:txBody>
          <a:bodyPr wrap="square">
            <a:spAutoFit/>
          </a:bodyPr>
          <a:lstStyle/>
          <a:p>
            <a:pPr lvl="0" eaLnBrk="0" fontAlgn="base" hangingPunct="0">
              <a:spcBef>
                <a:spcPct val="0"/>
              </a:spcBef>
              <a:spcAft>
                <a:spcPct val="0"/>
              </a:spcAft>
            </a:pPr>
            <a:r>
              <a:rPr lang="en-US" altLang="en-US" sz="2000" dirty="0"/>
              <a:t>3. Select </a:t>
            </a:r>
            <a:r>
              <a:rPr lang="en-US" altLang="en-US" sz="2000" b="1" dirty="0"/>
              <a:t>List from the Allow</a:t>
            </a:r>
            <a:r>
              <a:rPr lang="en-US" altLang="en-US" sz="2000" dirty="0"/>
              <a:t> drop-down menu.</a:t>
            </a:r>
          </a:p>
          <a:p>
            <a:pPr lvl="0" eaLnBrk="0" fontAlgn="base" hangingPunct="0">
              <a:spcBef>
                <a:spcPct val="0"/>
              </a:spcBef>
              <a:spcAft>
                <a:spcPct val="0"/>
              </a:spcAft>
            </a:pPr>
            <a:r>
              <a:rPr lang="en-US" altLang="en-US" sz="2000" dirty="0"/>
              <a:t>4. The window will change to include a </a:t>
            </a:r>
            <a:r>
              <a:rPr lang="en-US" altLang="en-US" sz="2000" b="1" dirty="0"/>
              <a:t>Source box</a:t>
            </a:r>
            <a:r>
              <a:rPr lang="en-US" altLang="en-US" sz="2000" dirty="0"/>
              <a:t>.</a:t>
            </a:r>
            <a:endParaRPr lang="en-GB" sz="2000" dirty="0"/>
          </a:p>
          <a:p>
            <a:r>
              <a:rPr lang="en-GB" sz="2000" dirty="0"/>
              <a:t>5. </a:t>
            </a:r>
            <a:r>
              <a:rPr lang="en-GB" sz="2000" b="1" dirty="0"/>
              <a:t>Type a list </a:t>
            </a:r>
            <a:r>
              <a:rPr lang="en-GB" sz="2000" dirty="0"/>
              <a:t>of all the values that you want to be accepted in this column, separated by commas. For us this will be </a:t>
            </a:r>
            <a:r>
              <a:rPr lang="en-GB" sz="2000" b="1" dirty="0"/>
              <a:t>“grass, </a:t>
            </a:r>
            <a:r>
              <a:rPr lang="en-GB" sz="2000" b="1" dirty="0" err="1"/>
              <a:t>muddaub</a:t>
            </a:r>
            <a:r>
              <a:rPr lang="en-GB" sz="2000" b="1" dirty="0"/>
              <a:t>, </a:t>
            </a:r>
            <a:r>
              <a:rPr lang="en-GB" sz="2000" b="1" dirty="0" err="1"/>
              <a:t>burntbricks</a:t>
            </a:r>
            <a:r>
              <a:rPr lang="en-GB" sz="2000" b="1" dirty="0"/>
              <a:t>, </a:t>
            </a:r>
            <a:r>
              <a:rPr lang="en-GB" sz="2000" b="1" dirty="0" err="1"/>
              <a:t>sunbricks</a:t>
            </a:r>
            <a:r>
              <a:rPr lang="en-GB" sz="2000" b="1" dirty="0"/>
              <a:t>, cement”. </a:t>
            </a:r>
            <a:r>
              <a:rPr lang="en-GB" sz="2000" dirty="0"/>
              <a:t>In LibreOffice, your entries of grass, </a:t>
            </a:r>
            <a:r>
              <a:rPr lang="en-GB" sz="2000" dirty="0" err="1"/>
              <a:t>muddaub</a:t>
            </a:r>
            <a:r>
              <a:rPr lang="en-GB" sz="2000" dirty="0"/>
              <a:t>, </a:t>
            </a:r>
            <a:r>
              <a:rPr lang="en-GB" sz="2000" dirty="0" err="1"/>
              <a:t>burntbricks</a:t>
            </a:r>
            <a:r>
              <a:rPr lang="en-GB" sz="2000" dirty="0"/>
              <a:t>, </a:t>
            </a:r>
            <a:r>
              <a:rPr lang="en-GB" sz="2000" dirty="0" err="1"/>
              <a:t>sunbricks</a:t>
            </a:r>
            <a:r>
              <a:rPr lang="en-GB" sz="2000" dirty="0"/>
              <a:t> and cement should be on new lines as shown below</a:t>
            </a:r>
          </a:p>
          <a:p>
            <a:r>
              <a:rPr lang="en-GB" sz="2000" dirty="0"/>
              <a:t>6. Create a </a:t>
            </a:r>
            <a:r>
              <a:rPr lang="en-GB" sz="2000" b="1" dirty="0"/>
              <a:t>meaningful input message</a:t>
            </a:r>
            <a:r>
              <a:rPr lang="en-GB" sz="2000" dirty="0"/>
              <a:t>, then click OK.</a:t>
            </a:r>
          </a:p>
        </p:txBody>
      </p:sp>
      <p:pic>
        <p:nvPicPr>
          <p:cNvPr id="4098" name="Picture 2" descr="Image of data validation tab in Excel">
            <a:extLst>
              <a:ext uri="{FF2B5EF4-FFF2-40B4-BE49-F238E27FC236}">
                <a16:creationId xmlns:a16="http://schemas.microsoft.com/office/drawing/2014/main" id="{7E1D8F82-0B15-0529-DAFF-E40354830DC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54649" y="1735596"/>
            <a:ext cx="1945742" cy="135426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 of selecting a range of values to allow in Excel">
            <a:extLst>
              <a:ext uri="{FF2B5EF4-FFF2-40B4-BE49-F238E27FC236}">
                <a16:creationId xmlns:a16="http://schemas.microsoft.com/office/drawing/2014/main" id="{D32F63D3-E19F-8BD4-FD15-255D58DACDE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66960" y="4430186"/>
            <a:ext cx="1762900" cy="1227002"/>
          </a:xfrm>
          <a:prstGeom prst="rect">
            <a:avLst/>
          </a:prstGeom>
          <a:noFill/>
          <a:extLst>
            <a:ext uri="{909E8E84-426E-40DD-AFC4-6F175D3DCCD1}">
              <a14:hiddenFill xmlns:a14="http://schemas.microsoft.com/office/drawing/2010/main">
                <a:solidFill>
                  <a:srgbClr val="FFFFFF"/>
                </a:solidFill>
              </a14:hiddenFill>
            </a:ext>
          </a:extLst>
        </p:spPr>
      </p:pic>
      <p:sp>
        <p:nvSpPr>
          <p:cNvPr id="4" name="Right Arrow 6">
            <a:extLst>
              <a:ext uri="{FF2B5EF4-FFF2-40B4-BE49-F238E27FC236}">
                <a16:creationId xmlns:a16="http://schemas.microsoft.com/office/drawing/2014/main" id="{A2DE2D4C-876D-CD48-9DE1-03B149C494C3}"/>
              </a:ext>
            </a:extLst>
          </p:cNvPr>
          <p:cNvSpPr/>
          <p:nvPr/>
        </p:nvSpPr>
        <p:spPr>
          <a:xfrm rot="5400000">
            <a:off x="9937519" y="3697896"/>
            <a:ext cx="596507" cy="484632"/>
          </a:xfrm>
          <a:prstGeom prst="rightArrow">
            <a:avLst/>
          </a:prstGeom>
          <a:solidFill>
            <a:schemeClr val="accent6">
              <a:lumMod val="60000"/>
              <a:lumOff val="40000"/>
              <a:alpha val="69804"/>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074" name="Picture 2" descr="Image of data validation tab in Excel">
            <a:extLst>
              <a:ext uri="{FF2B5EF4-FFF2-40B4-BE49-F238E27FC236}">
                <a16:creationId xmlns:a16="http://schemas.microsoft.com/office/drawing/2014/main" id="{9D8BCBCF-38BF-DE9B-57A1-4764C433C8DF}"/>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186712" y="1337116"/>
            <a:ext cx="1945742" cy="2028792"/>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Image of filled in range of values to allow in LibreOffice">
            <a:extLst>
              <a:ext uri="{FF2B5EF4-FFF2-40B4-BE49-F238E27FC236}">
                <a16:creationId xmlns:a16="http://schemas.microsoft.com/office/drawing/2014/main" id="{9A2E063C-54B8-8894-6DBE-A68C76A54C90}"/>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278132" y="4430186"/>
            <a:ext cx="1854321" cy="1944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266642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1121" y="769888"/>
            <a:ext cx="11516590" cy="4829334"/>
          </a:xfrm>
        </p:spPr>
        <p:txBody>
          <a:bodyPr>
            <a:normAutofit/>
          </a:bodyPr>
          <a:lstStyle/>
          <a:p>
            <a:pPr marL="0" indent="0">
              <a:buNone/>
            </a:pPr>
            <a:r>
              <a:rPr lang="en-GB" b="1" dirty="0"/>
              <a:t>Challenge 2</a:t>
            </a:r>
          </a:p>
          <a:p>
            <a:pPr marL="0" indent="0">
              <a:buNone/>
            </a:pPr>
            <a:endParaRPr lang="en-GB" sz="2400" b="1" dirty="0"/>
          </a:p>
          <a:p>
            <a:pPr marL="0" indent="0">
              <a:buNone/>
            </a:pPr>
            <a:r>
              <a:rPr lang="en-GB" sz="2400" dirty="0"/>
              <a:t>Apply a new data validation rule to one of the other categorical columns in this data table. Discuss with the person sitting next to you what a reasonable rule would be for the column you’ve selected. Be sure to create an informative input message.</a:t>
            </a:r>
          </a:p>
        </p:txBody>
      </p:sp>
      <p:sp>
        <p:nvSpPr>
          <p:cNvPr id="6" name="TextBox 5"/>
          <p:cNvSpPr txBox="1"/>
          <p:nvPr/>
        </p:nvSpPr>
        <p:spPr>
          <a:xfrm>
            <a:off x="0" y="103515"/>
            <a:ext cx="12192000" cy="523220"/>
          </a:xfrm>
          <a:prstGeom prst="rect">
            <a:avLst/>
          </a:prstGeom>
          <a:solidFill>
            <a:schemeClr val="accent6">
              <a:lumMod val="60000"/>
              <a:lumOff val="40000"/>
            </a:schemeClr>
          </a:solidFill>
        </p:spPr>
        <p:txBody>
          <a:bodyPr wrap="square" rtlCol="0">
            <a:spAutoFit/>
          </a:bodyPr>
          <a:lstStyle/>
          <a:p>
            <a:pPr algn="r"/>
            <a:r>
              <a:rPr lang="en-GB" sz="2800" dirty="0"/>
              <a:t>5. Quality assurance</a:t>
            </a:r>
          </a:p>
        </p:txBody>
      </p:sp>
      <p:sp>
        <p:nvSpPr>
          <p:cNvPr id="7" name="Rectangle 6"/>
          <p:cNvSpPr/>
          <p:nvPr/>
        </p:nvSpPr>
        <p:spPr>
          <a:xfrm>
            <a:off x="337705" y="3910951"/>
            <a:ext cx="11693174" cy="2585323"/>
          </a:xfrm>
          <a:prstGeom prst="rect">
            <a:avLst/>
          </a:prstGeom>
          <a:solidFill>
            <a:schemeClr val="accent6">
              <a:lumMod val="20000"/>
              <a:lumOff val="80000"/>
            </a:schemeClr>
          </a:solidFill>
        </p:spPr>
        <p:txBody>
          <a:bodyPr wrap="square">
            <a:spAutoFit/>
          </a:bodyPr>
          <a:lstStyle/>
          <a:p>
            <a:pPr lvl="0" algn="ctr" eaLnBrk="0" fontAlgn="base" hangingPunct="0">
              <a:spcBef>
                <a:spcPct val="0"/>
              </a:spcBef>
              <a:spcAft>
                <a:spcPct val="0"/>
              </a:spcAft>
            </a:pPr>
            <a:r>
              <a:rPr lang="en-US" altLang="en-US" b="1" dirty="0"/>
              <a:t>Tip 2</a:t>
            </a:r>
          </a:p>
          <a:p>
            <a:pPr lvl="0" eaLnBrk="0" fontAlgn="base" hangingPunct="0">
              <a:spcBef>
                <a:spcPct val="0"/>
              </a:spcBef>
              <a:spcAft>
                <a:spcPct val="0"/>
              </a:spcAft>
            </a:pPr>
            <a:r>
              <a:rPr lang="en-US" altLang="en-US" dirty="0"/>
              <a:t>You may have noticed that data validation rules are </a:t>
            </a:r>
            <a:r>
              <a:rPr lang="en-US" altLang="en-US" b="1" dirty="0"/>
              <a:t>not applied retroactively </a:t>
            </a:r>
            <a:r>
              <a:rPr lang="en-US" altLang="en-US" dirty="0"/>
              <a:t>to data that is already present in the cell. </a:t>
            </a:r>
          </a:p>
          <a:p>
            <a:pPr lvl="0" eaLnBrk="0" fontAlgn="base" hangingPunct="0">
              <a:spcBef>
                <a:spcPct val="0"/>
              </a:spcBef>
              <a:spcAft>
                <a:spcPct val="0"/>
              </a:spcAft>
            </a:pPr>
            <a:endParaRPr lang="en-US" altLang="en-US" dirty="0"/>
          </a:p>
          <a:p>
            <a:pPr lvl="0" eaLnBrk="0" fontAlgn="base" hangingPunct="0">
              <a:spcBef>
                <a:spcPct val="0"/>
              </a:spcBef>
              <a:spcAft>
                <a:spcPct val="0"/>
              </a:spcAft>
            </a:pPr>
            <a:r>
              <a:rPr lang="en-US" altLang="en-US" dirty="0"/>
              <a:t>This means, for example, that if we had already entered 2300 in the weight column before applying our data validation rule, that cell would not be flagged with a warning.</a:t>
            </a:r>
          </a:p>
          <a:p>
            <a:pPr lvl="0" eaLnBrk="0" fontAlgn="base" hangingPunct="0">
              <a:spcBef>
                <a:spcPct val="0"/>
              </a:spcBef>
              <a:spcAft>
                <a:spcPct val="0"/>
              </a:spcAft>
            </a:pPr>
            <a:endParaRPr lang="en-US" altLang="en-US" dirty="0"/>
          </a:p>
          <a:p>
            <a:pPr lvl="0" eaLnBrk="0" fontAlgn="base" hangingPunct="0">
              <a:spcBef>
                <a:spcPct val="0"/>
              </a:spcBef>
              <a:spcAft>
                <a:spcPct val="0"/>
              </a:spcAft>
            </a:pPr>
            <a:r>
              <a:rPr lang="en-US" altLang="en-US" dirty="0"/>
              <a:t>When using spreadsheets for data entry, it is a good idea to </a:t>
            </a:r>
            <a:r>
              <a:rPr lang="en-US" altLang="en-US" b="1" dirty="0"/>
              <a:t>set up data validation rules for each column when you set up your spreadsheet </a:t>
            </a:r>
            <a:r>
              <a:rPr lang="en-US" altLang="en-US" dirty="0"/>
              <a:t>(i.e. before you enter any data).</a:t>
            </a:r>
          </a:p>
        </p:txBody>
      </p:sp>
    </p:spTree>
    <p:extLst>
      <p:ext uri="{BB962C8B-B14F-4D97-AF65-F5344CB8AC3E}">
        <p14:creationId xmlns:p14="http://schemas.microsoft.com/office/powerpoint/2010/main" val="2634077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46575" y="1008395"/>
            <a:ext cx="11819428" cy="2246769"/>
          </a:xfrm>
          <a:prstGeom prst="rect">
            <a:avLst/>
          </a:prstGeom>
        </p:spPr>
        <p:txBody>
          <a:bodyPr wrap="square">
            <a:spAutoFit/>
          </a:bodyPr>
          <a:lstStyle/>
          <a:p>
            <a:r>
              <a:rPr lang="en-GB" sz="2800" b="1" dirty="0"/>
              <a:t>Questions</a:t>
            </a:r>
          </a:p>
          <a:p>
            <a:endParaRPr lang="en-GB" sz="2800" b="1" dirty="0"/>
          </a:p>
          <a:p>
            <a:pPr marL="285750" indent="-285750">
              <a:buFont typeface="Arial" panose="020B0604020202020204" pitchFamily="34" charset="0"/>
              <a:buChar char="•"/>
            </a:pPr>
            <a:r>
              <a:rPr lang="en-GB" sz="2800" dirty="0"/>
              <a:t>How can we export data from spreadsheets in a way that is useful for downstream applications?</a:t>
            </a:r>
          </a:p>
          <a:p>
            <a:pPr marL="285750" indent="-285750">
              <a:buFont typeface="Arial" panose="020B0604020202020204" pitchFamily="34" charset="0"/>
              <a:buChar char="•"/>
            </a:pPr>
            <a:endParaRPr lang="en-GB" sz="2800" dirty="0"/>
          </a:p>
        </p:txBody>
      </p:sp>
      <p:sp>
        <p:nvSpPr>
          <p:cNvPr id="6" name="TextBox 5"/>
          <p:cNvSpPr txBox="1"/>
          <p:nvPr/>
        </p:nvSpPr>
        <p:spPr>
          <a:xfrm>
            <a:off x="0" y="75926"/>
            <a:ext cx="12192000" cy="523220"/>
          </a:xfrm>
          <a:prstGeom prst="rect">
            <a:avLst/>
          </a:prstGeom>
          <a:solidFill>
            <a:schemeClr val="accent1">
              <a:lumMod val="60000"/>
              <a:lumOff val="40000"/>
            </a:schemeClr>
          </a:solidFill>
        </p:spPr>
        <p:txBody>
          <a:bodyPr wrap="square" rtlCol="0">
            <a:spAutoFit/>
          </a:bodyPr>
          <a:lstStyle/>
          <a:p>
            <a:pPr algn="r"/>
            <a:r>
              <a:rPr lang="en-GB" sz="2800" dirty="0"/>
              <a:t>6. Exporting data</a:t>
            </a:r>
          </a:p>
        </p:txBody>
      </p:sp>
      <p:sp>
        <p:nvSpPr>
          <p:cNvPr id="7" name="Rectangle 6"/>
          <p:cNvSpPr/>
          <p:nvPr/>
        </p:nvSpPr>
        <p:spPr>
          <a:xfrm>
            <a:off x="246575" y="3151168"/>
            <a:ext cx="10409416" cy="2246769"/>
          </a:xfrm>
          <a:prstGeom prst="rect">
            <a:avLst/>
          </a:prstGeom>
        </p:spPr>
        <p:txBody>
          <a:bodyPr wrap="square">
            <a:spAutoFit/>
          </a:bodyPr>
          <a:lstStyle/>
          <a:p>
            <a:pPr marL="285750" indent="-285750">
              <a:buFont typeface="Arial" panose="020B0604020202020204" pitchFamily="34" charset="0"/>
              <a:buChar char="•"/>
            </a:pPr>
            <a:endParaRPr lang="en-GB" sz="2800" dirty="0"/>
          </a:p>
          <a:p>
            <a:r>
              <a:rPr lang="en-GB" sz="2800" b="1" dirty="0"/>
              <a:t>Objectives</a:t>
            </a:r>
          </a:p>
          <a:p>
            <a:endParaRPr lang="en-GB" sz="2800" b="1" dirty="0"/>
          </a:p>
          <a:p>
            <a:pPr marL="285750" indent="-285750">
              <a:buFont typeface="Arial" panose="020B0604020202020204" pitchFamily="34" charset="0"/>
              <a:buChar char="•"/>
            </a:pPr>
            <a:r>
              <a:rPr lang="en-GB" sz="2800" dirty="0"/>
              <a:t>Store spreadsheet data in universal file formats.</a:t>
            </a:r>
          </a:p>
          <a:p>
            <a:pPr marL="285750" indent="-285750">
              <a:buFont typeface="Arial" panose="020B0604020202020204" pitchFamily="34" charset="0"/>
              <a:buChar char="•"/>
            </a:pPr>
            <a:r>
              <a:rPr lang="en-GB" sz="2800" dirty="0"/>
              <a:t>Export data from a spreadsheet to a CSV file.</a:t>
            </a:r>
          </a:p>
        </p:txBody>
      </p:sp>
      <p:sp>
        <p:nvSpPr>
          <p:cNvPr id="8" name="Rectangle 7">
            <a:extLst>
              <a:ext uri="{FF2B5EF4-FFF2-40B4-BE49-F238E27FC236}">
                <a16:creationId xmlns:a16="http://schemas.microsoft.com/office/drawing/2014/main" id="{CA86113F-A0A6-47D8-A3AA-583FC1238F61}"/>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9DEA7FC2-0FEC-4699-8639-D7E5DB5FC33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24746557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75926"/>
            <a:ext cx="12192000" cy="523220"/>
          </a:xfrm>
          <a:prstGeom prst="rect">
            <a:avLst/>
          </a:prstGeom>
          <a:solidFill>
            <a:schemeClr val="accent1">
              <a:lumMod val="60000"/>
              <a:lumOff val="40000"/>
            </a:schemeClr>
          </a:solidFill>
        </p:spPr>
        <p:txBody>
          <a:bodyPr wrap="square" rtlCol="0">
            <a:spAutoFit/>
          </a:bodyPr>
          <a:lstStyle/>
          <a:p>
            <a:pPr algn="r"/>
            <a:r>
              <a:rPr lang="en-GB" sz="2800" dirty="0"/>
              <a:t>6. Exporting data</a:t>
            </a:r>
          </a:p>
        </p:txBody>
      </p:sp>
      <p:sp>
        <p:nvSpPr>
          <p:cNvPr id="6" name="Rectangle 5"/>
          <p:cNvSpPr/>
          <p:nvPr/>
        </p:nvSpPr>
        <p:spPr>
          <a:xfrm>
            <a:off x="220717" y="801140"/>
            <a:ext cx="11152916" cy="5447645"/>
          </a:xfrm>
          <a:prstGeom prst="rect">
            <a:avLst/>
          </a:prstGeom>
        </p:spPr>
        <p:txBody>
          <a:bodyPr wrap="square">
            <a:spAutoFit/>
          </a:bodyPr>
          <a:lstStyle/>
          <a:p>
            <a:pPr lvl="0" eaLnBrk="0" fontAlgn="base" hangingPunct="0">
              <a:spcBef>
                <a:spcPct val="0"/>
              </a:spcBef>
              <a:spcAft>
                <a:spcPct val="0"/>
              </a:spcAft>
            </a:pPr>
            <a:r>
              <a:rPr lang="en-US" altLang="en-US" sz="2800" b="1" dirty="0"/>
              <a:t>Why not store in .</a:t>
            </a:r>
            <a:r>
              <a:rPr lang="en-US" altLang="en-US" sz="2800" b="1" dirty="0" err="1"/>
              <a:t>xls</a:t>
            </a:r>
            <a:r>
              <a:rPr lang="en-US" altLang="en-US" sz="2800" b="1" dirty="0"/>
              <a:t> or .xlsx?</a:t>
            </a:r>
          </a:p>
          <a:p>
            <a:pPr lvl="0" eaLnBrk="0" fontAlgn="base" hangingPunct="0">
              <a:spcBef>
                <a:spcPct val="0"/>
              </a:spcBef>
              <a:spcAft>
                <a:spcPct val="0"/>
              </a:spcAft>
            </a:pPr>
            <a:endParaRPr lang="en-US" altLang="en-US" sz="2800" dirty="0"/>
          </a:p>
          <a:p>
            <a:pPr lvl="0" eaLnBrk="0" fontAlgn="base" hangingPunct="0">
              <a:spcBef>
                <a:spcPct val="0"/>
              </a:spcBef>
              <a:spcAft>
                <a:spcPct val="0"/>
              </a:spcAft>
              <a:buFontTx/>
              <a:buChar char="•"/>
            </a:pPr>
            <a:r>
              <a:rPr lang="en-US" altLang="en-US" sz="2800" dirty="0"/>
              <a:t>Because it is a </a:t>
            </a:r>
            <a:r>
              <a:rPr lang="en-US" altLang="en-US" sz="2800" b="1" dirty="0"/>
              <a:t>proprietary format</a:t>
            </a:r>
            <a:r>
              <a:rPr lang="en-US" altLang="en-US" sz="2800" dirty="0"/>
              <a:t>, and it is possible that in the future, technology won’t exist</a:t>
            </a:r>
          </a:p>
          <a:p>
            <a:pPr lvl="0" eaLnBrk="0" fontAlgn="base" hangingPunct="0">
              <a:spcBef>
                <a:spcPct val="0"/>
              </a:spcBef>
              <a:spcAft>
                <a:spcPct val="0"/>
              </a:spcAft>
              <a:buFontTx/>
              <a:buChar char="•"/>
            </a:pPr>
            <a:r>
              <a:rPr lang="en-US" altLang="en-US" sz="2800" dirty="0"/>
              <a:t>Other spreadsheet software may not be able to open files</a:t>
            </a:r>
          </a:p>
          <a:p>
            <a:pPr lvl="0" eaLnBrk="0" fontAlgn="base" hangingPunct="0">
              <a:spcBef>
                <a:spcPct val="0"/>
              </a:spcBef>
              <a:spcAft>
                <a:spcPct val="0"/>
              </a:spcAft>
              <a:buFontTx/>
              <a:buChar char="•"/>
            </a:pPr>
            <a:r>
              <a:rPr lang="en-US" altLang="en-US" sz="2800" b="1" dirty="0"/>
              <a:t>Different versions of Excel may handle data differently, </a:t>
            </a:r>
            <a:r>
              <a:rPr lang="en-US" altLang="en-US" sz="2800" dirty="0"/>
              <a:t>leading to inconsistencies.</a:t>
            </a:r>
          </a:p>
          <a:p>
            <a:pPr lvl="0" eaLnBrk="0" fontAlgn="base" hangingPunct="0">
              <a:spcBef>
                <a:spcPct val="0"/>
              </a:spcBef>
              <a:spcAft>
                <a:spcPct val="0"/>
              </a:spcAft>
              <a:buFontTx/>
              <a:buChar char="•"/>
            </a:pPr>
            <a:r>
              <a:rPr lang="en-US" altLang="en-US" sz="2800" dirty="0"/>
              <a:t>Finally, more journals are requiring you to deposit your data in a data repository and they could not be in .</a:t>
            </a:r>
            <a:r>
              <a:rPr lang="en-US" altLang="en-US" sz="2800" dirty="0" err="1"/>
              <a:t>xls</a:t>
            </a:r>
            <a:endParaRPr lang="en-US" altLang="en-US" sz="2800" dirty="0"/>
          </a:p>
          <a:p>
            <a:pPr lvl="0" eaLnBrk="0" fontAlgn="base" hangingPunct="0">
              <a:spcBef>
                <a:spcPct val="0"/>
              </a:spcBef>
              <a:spcAft>
                <a:spcPct val="0"/>
              </a:spcAft>
              <a:buFontTx/>
              <a:buChar char="•"/>
            </a:pPr>
            <a:r>
              <a:rPr lang="en-US" altLang="en-US" sz="2800" dirty="0"/>
              <a:t>The above points also apply to other formats such as open data formats used by </a:t>
            </a:r>
            <a:r>
              <a:rPr lang="en-US" altLang="en-US" sz="2800" dirty="0" err="1"/>
              <a:t>LibreOffice</a:t>
            </a:r>
            <a:r>
              <a:rPr lang="en-US" altLang="en-US" sz="2800" dirty="0"/>
              <a:t>. </a:t>
            </a:r>
          </a:p>
          <a:p>
            <a:pPr lvl="0" eaLnBrk="0" fontAlgn="base" hangingPunct="0">
              <a:spcBef>
                <a:spcPct val="0"/>
              </a:spcBef>
              <a:spcAft>
                <a:spcPct val="0"/>
              </a:spcAft>
            </a:pPr>
            <a:endParaRPr lang="en-US" altLang="en-US" sz="2000" dirty="0"/>
          </a:p>
          <a:p>
            <a:pPr lvl="0" eaLnBrk="0" fontAlgn="base" hangingPunct="0">
              <a:spcBef>
                <a:spcPct val="0"/>
              </a:spcBef>
              <a:spcAft>
                <a:spcPct val="0"/>
              </a:spcAft>
            </a:pPr>
            <a:endParaRPr lang="en-US" altLang="en-US" sz="2000" dirty="0"/>
          </a:p>
        </p:txBody>
      </p:sp>
      <p:sp>
        <p:nvSpPr>
          <p:cNvPr id="4" name="Rectangle 3">
            <a:extLst>
              <a:ext uri="{FF2B5EF4-FFF2-40B4-BE49-F238E27FC236}">
                <a16:creationId xmlns:a16="http://schemas.microsoft.com/office/drawing/2014/main" id="{DF379BDA-4033-40F4-8466-FFFCFA5DFF54}"/>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AD0E903B-52CB-457B-94BB-DA50F8CAF3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216930654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75926"/>
            <a:ext cx="12192000" cy="523220"/>
          </a:xfrm>
          <a:prstGeom prst="rect">
            <a:avLst/>
          </a:prstGeom>
          <a:solidFill>
            <a:schemeClr val="accent1">
              <a:lumMod val="60000"/>
              <a:lumOff val="40000"/>
            </a:schemeClr>
          </a:solidFill>
        </p:spPr>
        <p:txBody>
          <a:bodyPr wrap="square" rtlCol="0">
            <a:spAutoFit/>
          </a:bodyPr>
          <a:lstStyle/>
          <a:p>
            <a:pPr algn="r"/>
            <a:r>
              <a:rPr lang="en-GB" sz="2800" dirty="0"/>
              <a:t>6. Exporting data</a:t>
            </a:r>
          </a:p>
        </p:txBody>
      </p:sp>
      <p:sp>
        <p:nvSpPr>
          <p:cNvPr id="11" name="Rectangle 10"/>
          <p:cNvSpPr/>
          <p:nvPr/>
        </p:nvSpPr>
        <p:spPr>
          <a:xfrm>
            <a:off x="177945" y="767775"/>
            <a:ext cx="11306719" cy="4708981"/>
          </a:xfrm>
          <a:prstGeom prst="rect">
            <a:avLst/>
          </a:prstGeom>
        </p:spPr>
        <p:txBody>
          <a:bodyPr wrap="square">
            <a:spAutoFit/>
          </a:bodyPr>
          <a:lstStyle/>
          <a:p>
            <a:pPr lvl="0" eaLnBrk="0" fontAlgn="base" hangingPunct="0">
              <a:spcBef>
                <a:spcPct val="0"/>
              </a:spcBef>
              <a:spcAft>
                <a:spcPct val="0"/>
              </a:spcAft>
            </a:pPr>
            <a:r>
              <a:rPr lang="en-US" altLang="en-US" sz="3600" b="1" dirty="0"/>
              <a:t>What can we do instead? </a:t>
            </a:r>
          </a:p>
          <a:p>
            <a:pPr lvl="0" eaLnBrk="0" fontAlgn="base" hangingPunct="0">
              <a:spcBef>
                <a:spcPct val="0"/>
              </a:spcBef>
              <a:spcAft>
                <a:spcPct val="0"/>
              </a:spcAft>
            </a:pPr>
            <a:endParaRPr lang="en-US" altLang="en-US" sz="2400" b="1" dirty="0"/>
          </a:p>
          <a:p>
            <a:pPr lvl="0" eaLnBrk="0" fontAlgn="base" hangingPunct="0">
              <a:spcBef>
                <a:spcPct val="0"/>
              </a:spcBef>
              <a:spcAft>
                <a:spcPct val="0"/>
              </a:spcAft>
            </a:pPr>
            <a:r>
              <a:rPr lang="en-US" altLang="en-US" sz="2400" b="1" dirty="0"/>
              <a:t>Try tab-delimited (tab separated values or TSV) or comma-delimited (comma separated values or CSV). </a:t>
            </a:r>
          </a:p>
          <a:p>
            <a:pPr lvl="0" eaLnBrk="0" fontAlgn="base" hangingPunct="0">
              <a:spcBef>
                <a:spcPct val="0"/>
              </a:spcBef>
              <a:spcAft>
                <a:spcPct val="0"/>
              </a:spcAft>
            </a:pPr>
            <a:endParaRPr lang="en-US" altLang="en-US" sz="2400" b="1" dirty="0"/>
          </a:p>
          <a:p>
            <a:pPr lvl="0" eaLnBrk="0" fontAlgn="base" hangingPunct="0">
              <a:spcBef>
                <a:spcPct val="0"/>
              </a:spcBef>
              <a:spcAft>
                <a:spcPct val="0"/>
              </a:spcAft>
            </a:pPr>
            <a:r>
              <a:rPr lang="en-US" altLang="en-US" sz="2400" b="1" i="1" dirty="0"/>
              <a:t>CSV files </a:t>
            </a:r>
            <a:r>
              <a:rPr lang="en-US" altLang="en-US" sz="2400" dirty="0"/>
              <a:t>are plain text files where the columns are separated by </a:t>
            </a:r>
            <a:r>
              <a:rPr lang="en-US" altLang="en-US" sz="2400" b="1" i="1" dirty="0"/>
              <a:t>commas</a:t>
            </a:r>
            <a:r>
              <a:rPr lang="en-US" altLang="en-US" sz="2400" dirty="0"/>
              <a:t>, hence </a:t>
            </a:r>
            <a:r>
              <a:rPr lang="en-US" altLang="en-US" sz="2400" b="1" i="1" dirty="0"/>
              <a:t>‘comma separated values’ </a:t>
            </a:r>
            <a:r>
              <a:rPr lang="en-US" altLang="en-US" sz="2400" dirty="0"/>
              <a:t>or </a:t>
            </a:r>
            <a:r>
              <a:rPr lang="en-US" altLang="en-US" sz="2400" b="1" i="1" dirty="0"/>
              <a:t>CSV</a:t>
            </a:r>
            <a:r>
              <a:rPr lang="en-US" altLang="en-US" sz="2400" dirty="0"/>
              <a:t>. </a:t>
            </a:r>
          </a:p>
          <a:p>
            <a:pPr lvl="0" eaLnBrk="0" fontAlgn="base" hangingPunct="0">
              <a:spcBef>
                <a:spcPct val="0"/>
              </a:spcBef>
              <a:spcAft>
                <a:spcPct val="0"/>
              </a:spcAft>
            </a:pPr>
            <a:endParaRPr lang="en-US" altLang="en-US" sz="2400" dirty="0"/>
          </a:p>
          <a:p>
            <a:pPr lvl="0" eaLnBrk="0" fontAlgn="base" hangingPunct="0">
              <a:spcBef>
                <a:spcPct val="0"/>
              </a:spcBef>
              <a:spcAft>
                <a:spcPct val="0"/>
              </a:spcAft>
            </a:pPr>
            <a:r>
              <a:rPr lang="en-US" altLang="en-US" sz="2400" dirty="0"/>
              <a:t>Data in a CSV file can also </a:t>
            </a:r>
            <a:r>
              <a:rPr lang="en-US" altLang="en-US" sz="2400" b="1" i="1" dirty="0"/>
              <a:t>be easily imported into other formats and environments</a:t>
            </a:r>
            <a:r>
              <a:rPr lang="en-US" altLang="en-US" sz="2400" dirty="0"/>
              <a:t>. </a:t>
            </a:r>
          </a:p>
          <a:p>
            <a:pPr lvl="0" eaLnBrk="0" fontAlgn="base" hangingPunct="0">
              <a:spcBef>
                <a:spcPct val="0"/>
              </a:spcBef>
              <a:spcAft>
                <a:spcPct val="0"/>
              </a:spcAft>
            </a:pPr>
            <a:endParaRPr lang="en-US" altLang="en-US" sz="2400" dirty="0"/>
          </a:p>
          <a:p>
            <a:pPr lvl="0" eaLnBrk="0" fontAlgn="base" hangingPunct="0">
              <a:spcBef>
                <a:spcPct val="0"/>
              </a:spcBef>
              <a:spcAft>
                <a:spcPct val="0"/>
              </a:spcAft>
            </a:pPr>
            <a:r>
              <a:rPr lang="en-US" altLang="en-US" sz="2400" dirty="0"/>
              <a:t>We’re not tied to a certain version. Most spreadsheet programs can save to delimited text formats like CSV easily, although they may give you a warning during the file export.</a:t>
            </a:r>
          </a:p>
        </p:txBody>
      </p:sp>
      <p:sp>
        <p:nvSpPr>
          <p:cNvPr id="4" name="Rectangle 3">
            <a:extLst>
              <a:ext uri="{FF2B5EF4-FFF2-40B4-BE49-F238E27FC236}">
                <a16:creationId xmlns:a16="http://schemas.microsoft.com/office/drawing/2014/main" id="{8E885096-103E-45A6-AECE-FDF489F88A68}"/>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E0286F7D-B502-4FB8-A409-D6CDAC4282C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38785031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75926"/>
            <a:ext cx="12192000" cy="523220"/>
          </a:xfrm>
          <a:prstGeom prst="rect">
            <a:avLst/>
          </a:prstGeom>
          <a:solidFill>
            <a:schemeClr val="accent1">
              <a:lumMod val="60000"/>
              <a:lumOff val="40000"/>
            </a:schemeClr>
          </a:solidFill>
        </p:spPr>
        <p:txBody>
          <a:bodyPr wrap="square" rtlCol="0">
            <a:spAutoFit/>
          </a:bodyPr>
          <a:lstStyle/>
          <a:p>
            <a:pPr algn="r"/>
            <a:r>
              <a:rPr lang="en-GB" sz="2800" dirty="0"/>
              <a:t>6. Exporting data</a:t>
            </a:r>
          </a:p>
        </p:txBody>
      </p:sp>
      <p:sp>
        <p:nvSpPr>
          <p:cNvPr id="11" name="Rectangle 10"/>
          <p:cNvSpPr/>
          <p:nvPr/>
        </p:nvSpPr>
        <p:spPr>
          <a:xfrm>
            <a:off x="442640" y="1337270"/>
            <a:ext cx="11306719" cy="2862322"/>
          </a:xfrm>
          <a:prstGeom prst="rect">
            <a:avLst/>
          </a:prstGeom>
        </p:spPr>
        <p:txBody>
          <a:bodyPr wrap="square">
            <a:spAutoFit/>
          </a:bodyPr>
          <a:lstStyle/>
          <a:p>
            <a:pPr lvl="0" eaLnBrk="0" fontAlgn="base" hangingPunct="0">
              <a:spcBef>
                <a:spcPct val="0"/>
              </a:spcBef>
              <a:spcAft>
                <a:spcPct val="0"/>
              </a:spcAft>
            </a:pPr>
            <a:r>
              <a:rPr lang="en-US" altLang="en-US" sz="3600" b="1" dirty="0"/>
              <a:t>How to save a file opened in Excel in CSV:</a:t>
            </a:r>
          </a:p>
          <a:p>
            <a:pPr lvl="0" eaLnBrk="0" fontAlgn="base" hangingPunct="0">
              <a:spcBef>
                <a:spcPct val="0"/>
              </a:spcBef>
              <a:spcAft>
                <a:spcPct val="0"/>
              </a:spcAft>
            </a:pPr>
            <a:endParaRPr lang="en-US" altLang="en-US" sz="2400" b="1" dirty="0"/>
          </a:p>
          <a:p>
            <a:pPr marL="457200" lvl="0" indent="-457200" eaLnBrk="0" fontAlgn="base" hangingPunct="0">
              <a:spcBef>
                <a:spcPct val="0"/>
              </a:spcBef>
              <a:spcAft>
                <a:spcPct val="0"/>
              </a:spcAft>
              <a:buFont typeface="+mj-lt"/>
              <a:buAutoNum type="arabicPeriod"/>
            </a:pPr>
            <a:r>
              <a:rPr lang="en-GB" altLang="en-US" sz="2400" dirty="0"/>
              <a:t>From the top menu select File and Save as.</a:t>
            </a:r>
          </a:p>
          <a:p>
            <a:pPr marL="457200" indent="-457200" eaLnBrk="0" fontAlgn="base" hangingPunct="0">
              <a:spcBef>
                <a:spcPct val="0"/>
              </a:spcBef>
              <a:spcAft>
                <a:spcPct val="0"/>
              </a:spcAft>
              <a:buFont typeface="+mj-lt"/>
              <a:buAutoNum type="arabicPeriod"/>
            </a:pPr>
            <a:r>
              <a:rPr lang="en-GB" altLang="en-US" sz="2400" dirty="0"/>
              <a:t>In the Format field, from the list, select Comma Separated Values (*.csv).</a:t>
            </a:r>
          </a:p>
          <a:p>
            <a:pPr marL="457200" indent="-457200" eaLnBrk="0" fontAlgn="base" hangingPunct="0">
              <a:spcBef>
                <a:spcPct val="0"/>
              </a:spcBef>
              <a:spcAft>
                <a:spcPct val="0"/>
              </a:spcAft>
              <a:buFont typeface="+mj-lt"/>
              <a:buAutoNum type="arabicPeriod"/>
            </a:pPr>
            <a:r>
              <a:rPr lang="en-GB" altLang="en-US" sz="2400" dirty="0"/>
              <a:t>Double check the file name and the location where you want to save it and hit Save.</a:t>
            </a:r>
          </a:p>
          <a:p>
            <a:pPr lvl="0" eaLnBrk="0" fontAlgn="base" hangingPunct="0">
              <a:spcBef>
                <a:spcPct val="0"/>
              </a:spcBef>
              <a:spcAft>
                <a:spcPct val="0"/>
              </a:spcAft>
            </a:pPr>
            <a:endParaRPr lang="en-GB" altLang="en-US" sz="2400" dirty="0"/>
          </a:p>
          <a:p>
            <a:pPr lvl="0" eaLnBrk="0" fontAlgn="base" hangingPunct="0">
              <a:spcBef>
                <a:spcPct val="0"/>
              </a:spcBef>
              <a:spcAft>
                <a:spcPct val="0"/>
              </a:spcAft>
            </a:pPr>
            <a:r>
              <a:rPr lang="en-GB" altLang="en-US" sz="2400" dirty="0"/>
              <a:t>An important note for backwards compatibility: you can open CSV files in Excel!</a:t>
            </a:r>
            <a:endParaRPr lang="en-US" altLang="en-US" sz="2400" dirty="0"/>
          </a:p>
        </p:txBody>
      </p:sp>
      <p:sp>
        <p:nvSpPr>
          <p:cNvPr id="4" name="Rectangle 3">
            <a:extLst>
              <a:ext uri="{FF2B5EF4-FFF2-40B4-BE49-F238E27FC236}">
                <a16:creationId xmlns:a16="http://schemas.microsoft.com/office/drawing/2014/main" id="{328EF02C-6F2D-4E97-ADDE-AECFFE97FD4D}"/>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617A4C7C-A71F-44DB-8834-A1CC4186F44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337126900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0" y="75926"/>
            <a:ext cx="12192000" cy="523220"/>
          </a:xfrm>
          <a:prstGeom prst="rect">
            <a:avLst/>
          </a:prstGeom>
          <a:solidFill>
            <a:schemeClr val="accent1">
              <a:lumMod val="60000"/>
              <a:lumOff val="40000"/>
            </a:schemeClr>
          </a:solidFill>
        </p:spPr>
        <p:txBody>
          <a:bodyPr wrap="square" rtlCol="0">
            <a:spAutoFit/>
          </a:bodyPr>
          <a:lstStyle/>
          <a:p>
            <a:pPr algn="r"/>
            <a:r>
              <a:rPr lang="en-GB" sz="2800" dirty="0"/>
              <a:t>6. Exporting data</a:t>
            </a:r>
          </a:p>
        </p:txBody>
      </p:sp>
      <p:sp>
        <p:nvSpPr>
          <p:cNvPr id="6" name="Rectangle 1"/>
          <p:cNvSpPr>
            <a:spLocks noChangeArrowheads="1"/>
          </p:cNvSpPr>
          <p:nvPr/>
        </p:nvSpPr>
        <p:spPr bwMode="auto">
          <a:xfrm>
            <a:off x="0" y="28404"/>
            <a:ext cx="0" cy="400391"/>
          </a:xfrm>
          <a:prstGeom prst="rect">
            <a:avLst/>
          </a:prstGeom>
          <a:solidFill>
            <a:srgbClr val="E7E7E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8088" tIns="0" rIns="0" bIns="122199"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10"/>
          <p:cNvSpPr/>
          <p:nvPr/>
        </p:nvSpPr>
        <p:spPr>
          <a:xfrm>
            <a:off x="224852" y="820680"/>
            <a:ext cx="11766621" cy="5961394"/>
          </a:xfrm>
          <a:prstGeom prst="rect">
            <a:avLst/>
          </a:prstGeom>
          <a:solidFill>
            <a:schemeClr val="accent1">
              <a:lumMod val="20000"/>
              <a:lumOff val="80000"/>
            </a:schemeClr>
          </a:solidFill>
        </p:spPr>
        <p:txBody>
          <a:bodyPr wrap="square">
            <a:spAutoFit/>
          </a:bodyPr>
          <a:lstStyle/>
          <a:p>
            <a:r>
              <a:rPr lang="en-GB" sz="2400" b="1" dirty="0"/>
              <a:t>What to do when your data contain commas?</a:t>
            </a:r>
          </a:p>
          <a:p>
            <a:endParaRPr lang="en-GB" sz="2400" b="1" dirty="0"/>
          </a:p>
          <a:p>
            <a:r>
              <a:rPr lang="en-GB" sz="2000" dirty="0"/>
              <a:t>In some datasets, the data values themselves may include commas (,). In that case, you need </a:t>
            </a:r>
            <a:r>
              <a:rPr lang="en-GB" sz="2000" b="1" dirty="0"/>
              <a:t>to make sure that the commas are properly escaped when saving the file</a:t>
            </a:r>
            <a:r>
              <a:rPr lang="en-GB" sz="2000" dirty="0"/>
              <a:t>.</a:t>
            </a:r>
          </a:p>
          <a:p>
            <a:endParaRPr lang="en-GB" sz="2000" dirty="0"/>
          </a:p>
          <a:p>
            <a:r>
              <a:rPr lang="en-GB" sz="2000" dirty="0"/>
              <a:t>Otherwise, the software which you use (including Excel) will most likely incorrectly display the data in columns. This is because the commas which are a part of the data values will be interpreted as delimiters.</a:t>
            </a:r>
          </a:p>
          <a:p>
            <a:endParaRPr lang="en-GB" sz="2000" dirty="0"/>
          </a:p>
          <a:p>
            <a:r>
              <a:rPr lang="en-GB" sz="2000" dirty="0"/>
              <a:t>If you are working with data that contains commas, the fields should be enclosed with double quotes.</a:t>
            </a:r>
          </a:p>
          <a:p>
            <a:endParaRPr lang="en-GB" sz="2000" dirty="0"/>
          </a:p>
          <a:p>
            <a:r>
              <a:rPr lang="en-GB" sz="2000" dirty="0"/>
              <a:t>The spreadsheet software should do the right thing (</a:t>
            </a:r>
            <a:r>
              <a:rPr lang="en-GB" sz="2000" dirty="0">
                <a:hlinkClick r:id="rId2"/>
              </a:rPr>
              <a:t>LibreOffice</a:t>
            </a:r>
            <a:r>
              <a:rPr lang="en-GB" sz="2000" dirty="0"/>
              <a:t> provides comprehensive options to import and export CSV files). </a:t>
            </a:r>
          </a:p>
          <a:p>
            <a:endParaRPr lang="en-GB" sz="2000" b="1" dirty="0"/>
          </a:p>
          <a:p>
            <a:r>
              <a:rPr lang="en-GB" sz="2000" b="1" dirty="0"/>
              <a:t>However, it is always a good idea to double check that the file you are exporting can be read in correctly.</a:t>
            </a:r>
          </a:p>
          <a:p>
            <a:endParaRPr lang="en-GB" sz="2000" b="1" dirty="0"/>
          </a:p>
          <a:p>
            <a:r>
              <a:rPr lang="en-GB" sz="2000" dirty="0"/>
              <a:t>For more of a discussion on data formats and potential issues with commas within datasets see </a:t>
            </a:r>
            <a:r>
              <a:rPr lang="en-GB" sz="2000" dirty="0">
                <a:hlinkClick r:id="rId3"/>
              </a:rPr>
              <a:t>the Ecology Spreadsheets lesson discussion page</a:t>
            </a:r>
            <a:r>
              <a:rPr lang="en-GB" sz="2000" dirty="0"/>
              <a:t>.</a:t>
            </a:r>
            <a:endParaRPr lang="en-GB" sz="2000" b="0" i="0" dirty="0">
              <a:effectLst/>
            </a:endParaRPr>
          </a:p>
        </p:txBody>
      </p:sp>
    </p:spTree>
    <p:extLst>
      <p:ext uri="{BB962C8B-B14F-4D97-AF65-F5344CB8AC3E}">
        <p14:creationId xmlns:p14="http://schemas.microsoft.com/office/powerpoint/2010/main" val="224060916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0" y="75926"/>
            <a:ext cx="12192000" cy="523220"/>
          </a:xfrm>
          <a:prstGeom prst="rect">
            <a:avLst/>
          </a:prstGeom>
          <a:solidFill>
            <a:schemeClr val="accent1">
              <a:lumMod val="60000"/>
              <a:lumOff val="40000"/>
            </a:schemeClr>
          </a:solidFill>
        </p:spPr>
        <p:txBody>
          <a:bodyPr wrap="square" rtlCol="0">
            <a:spAutoFit/>
          </a:bodyPr>
          <a:lstStyle/>
          <a:p>
            <a:pPr algn="r"/>
            <a:r>
              <a:rPr lang="en-GB" sz="2800" dirty="0"/>
              <a:t>6. Exporting data</a:t>
            </a:r>
          </a:p>
        </p:txBody>
      </p:sp>
      <p:sp>
        <p:nvSpPr>
          <p:cNvPr id="6" name="Rectangle 1"/>
          <p:cNvSpPr>
            <a:spLocks noChangeArrowheads="1"/>
          </p:cNvSpPr>
          <p:nvPr/>
        </p:nvSpPr>
        <p:spPr bwMode="auto">
          <a:xfrm>
            <a:off x="0" y="28404"/>
            <a:ext cx="0" cy="400391"/>
          </a:xfrm>
          <a:prstGeom prst="rect">
            <a:avLst/>
          </a:prstGeom>
          <a:solidFill>
            <a:srgbClr val="E7E7E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8088" tIns="0" rIns="0" bIns="122199"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9"/>
          <p:cNvSpPr/>
          <p:nvPr/>
        </p:nvSpPr>
        <p:spPr>
          <a:xfrm>
            <a:off x="178676" y="820679"/>
            <a:ext cx="8431250" cy="3908762"/>
          </a:xfrm>
          <a:prstGeom prst="rect">
            <a:avLst/>
          </a:prstGeom>
          <a:solidFill>
            <a:schemeClr val="accent1">
              <a:lumMod val="20000"/>
              <a:lumOff val="80000"/>
            </a:schemeClr>
          </a:solidFill>
        </p:spPr>
        <p:txBody>
          <a:bodyPr wrap="square">
            <a:spAutoFit/>
          </a:bodyPr>
          <a:lstStyle/>
          <a:p>
            <a:pPr lvl="0" eaLnBrk="0" fontAlgn="base" hangingPunct="0">
              <a:spcBef>
                <a:spcPct val="0"/>
              </a:spcBef>
              <a:spcAft>
                <a:spcPct val="0"/>
              </a:spcAft>
            </a:pPr>
            <a:r>
              <a:rPr lang="en-US" altLang="en-US" sz="2800" b="1" dirty="0"/>
              <a:t>A note on R and </a:t>
            </a:r>
            <a:r>
              <a:rPr lang="en-US" altLang="en-US" sz="2800" b="1" dirty="0" err="1"/>
              <a:t>xls</a:t>
            </a:r>
            <a:endParaRPr lang="en-US" altLang="en-US" sz="2800" b="1" dirty="0"/>
          </a:p>
          <a:p>
            <a:pPr lvl="0" eaLnBrk="0" fontAlgn="base" hangingPunct="0">
              <a:spcBef>
                <a:spcPct val="0"/>
              </a:spcBef>
              <a:spcAft>
                <a:spcPct val="0"/>
              </a:spcAft>
            </a:pPr>
            <a:endParaRPr lang="en-US" altLang="en-US" sz="2000" b="1" dirty="0"/>
          </a:p>
          <a:p>
            <a:pPr lvl="0" eaLnBrk="0" fontAlgn="base" hangingPunct="0">
              <a:spcBef>
                <a:spcPct val="0"/>
              </a:spcBef>
              <a:spcAft>
                <a:spcPct val="0"/>
              </a:spcAft>
            </a:pPr>
            <a:r>
              <a:rPr lang="en-US" altLang="en-US" sz="2000" dirty="0"/>
              <a:t>There are R packages that can read </a:t>
            </a:r>
            <a:r>
              <a:rPr lang="en-US" altLang="en-US" sz="2000" dirty="0" err="1"/>
              <a:t>xls</a:t>
            </a:r>
            <a:r>
              <a:rPr lang="en-US" altLang="en-US" sz="2000" dirty="0"/>
              <a:t> files (as well as Google spreadsheets).</a:t>
            </a:r>
          </a:p>
          <a:p>
            <a:pPr lvl="0" eaLnBrk="0" fontAlgn="base" hangingPunct="0">
              <a:spcBef>
                <a:spcPct val="0"/>
              </a:spcBef>
              <a:spcAft>
                <a:spcPct val="0"/>
              </a:spcAft>
            </a:pPr>
            <a:endParaRPr lang="en-US" altLang="en-US" sz="2000" dirty="0"/>
          </a:p>
          <a:p>
            <a:pPr lvl="0" eaLnBrk="0" fontAlgn="base" hangingPunct="0">
              <a:spcBef>
                <a:spcPct val="0"/>
              </a:spcBef>
              <a:spcAft>
                <a:spcPct val="0"/>
              </a:spcAft>
            </a:pPr>
            <a:r>
              <a:rPr lang="en-US" altLang="en-US" sz="2000" b="1" dirty="0"/>
              <a:t>It is even possible to access different worksheets in the </a:t>
            </a:r>
            <a:r>
              <a:rPr lang="en-US" altLang="en-US" sz="2000" b="1" dirty="0" err="1"/>
              <a:t>xls</a:t>
            </a:r>
            <a:r>
              <a:rPr lang="en-US" altLang="en-US" sz="2000" b="1" dirty="0"/>
              <a:t> documents</a:t>
            </a:r>
            <a:r>
              <a:rPr lang="en-US" altLang="en-US" sz="2000" dirty="0"/>
              <a:t>. </a:t>
            </a:r>
          </a:p>
          <a:p>
            <a:pPr lvl="0" eaLnBrk="0" fontAlgn="base" hangingPunct="0">
              <a:spcBef>
                <a:spcPct val="0"/>
              </a:spcBef>
              <a:spcAft>
                <a:spcPct val="0"/>
              </a:spcAft>
            </a:pPr>
            <a:endParaRPr lang="en-US" altLang="en-US" sz="2000" dirty="0"/>
          </a:p>
          <a:p>
            <a:pPr lvl="0" eaLnBrk="0" fontAlgn="base" hangingPunct="0">
              <a:spcBef>
                <a:spcPct val="0"/>
              </a:spcBef>
              <a:spcAft>
                <a:spcPct val="0"/>
              </a:spcAft>
            </a:pPr>
            <a:r>
              <a:rPr lang="en-US" altLang="en-US" sz="2000" dirty="0"/>
              <a:t>However, because these packages parse data tables from proprietary and non-static software, there is </a:t>
            </a:r>
            <a:r>
              <a:rPr lang="en-US" altLang="en-US" sz="2000" b="1" dirty="0"/>
              <a:t>no guarantee that they will continue to work on new versions of Excel</a:t>
            </a:r>
            <a:r>
              <a:rPr lang="en-US" altLang="en-US" sz="2000" dirty="0"/>
              <a:t>. </a:t>
            </a:r>
          </a:p>
          <a:p>
            <a:pPr lvl="0" eaLnBrk="0" fontAlgn="base" hangingPunct="0">
              <a:spcBef>
                <a:spcPct val="0"/>
              </a:spcBef>
              <a:spcAft>
                <a:spcPct val="0"/>
              </a:spcAft>
            </a:pPr>
            <a:endParaRPr lang="en-US" altLang="en-US" sz="2000" dirty="0"/>
          </a:p>
          <a:p>
            <a:pPr lvl="0" eaLnBrk="0" fontAlgn="base" hangingPunct="0">
              <a:spcBef>
                <a:spcPct val="0"/>
              </a:spcBef>
              <a:spcAft>
                <a:spcPct val="0"/>
              </a:spcAft>
            </a:pPr>
            <a:r>
              <a:rPr lang="en-US" altLang="en-US" sz="2000" dirty="0"/>
              <a:t>Exporting your data to CSV or TSV format is much safer and </a:t>
            </a:r>
            <a:r>
              <a:rPr lang="en-US" altLang="en-US" sz="2000" b="1" dirty="0"/>
              <a:t>more reproducible</a:t>
            </a:r>
            <a:r>
              <a:rPr lang="en-US" altLang="en-US" sz="2000" dirty="0"/>
              <a:t>!!!</a:t>
            </a:r>
          </a:p>
        </p:txBody>
      </p:sp>
      <p:pic>
        <p:nvPicPr>
          <p:cNvPr id="33795" name="Picture 3" descr="Image result for csv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65324" y="1968062"/>
            <a:ext cx="2921876" cy="2921876"/>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E4F73298-C3A2-443A-999F-37274213E958}"/>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D7FC1C34-CAFB-4602-837B-43B5E4E1DE8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69799810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0" y="75926"/>
            <a:ext cx="12192000" cy="523220"/>
          </a:xfrm>
          <a:prstGeom prst="rect">
            <a:avLst/>
          </a:prstGeom>
          <a:solidFill>
            <a:schemeClr val="accent1">
              <a:lumMod val="60000"/>
              <a:lumOff val="40000"/>
            </a:schemeClr>
          </a:solidFill>
        </p:spPr>
        <p:txBody>
          <a:bodyPr wrap="square" rtlCol="0">
            <a:spAutoFit/>
          </a:bodyPr>
          <a:lstStyle/>
          <a:p>
            <a:pPr algn="r"/>
            <a:r>
              <a:rPr lang="en-GB" sz="2800" dirty="0"/>
              <a:t>6. Exporting data</a:t>
            </a:r>
          </a:p>
        </p:txBody>
      </p:sp>
      <p:sp>
        <p:nvSpPr>
          <p:cNvPr id="3" name="Rectangle 2"/>
          <p:cNvSpPr/>
          <p:nvPr/>
        </p:nvSpPr>
        <p:spPr>
          <a:xfrm>
            <a:off x="547191" y="1334947"/>
            <a:ext cx="10914123" cy="3231654"/>
          </a:xfrm>
          <a:prstGeom prst="rect">
            <a:avLst/>
          </a:prstGeom>
        </p:spPr>
        <p:txBody>
          <a:bodyPr wrap="square">
            <a:spAutoFit/>
          </a:bodyPr>
          <a:lstStyle/>
          <a:p>
            <a:r>
              <a:rPr lang="en-GB" sz="3200" b="1" dirty="0"/>
              <a:t>Key Points</a:t>
            </a:r>
          </a:p>
          <a:p>
            <a:endParaRPr lang="en-GB" sz="3200" b="1" dirty="0"/>
          </a:p>
          <a:p>
            <a:pPr>
              <a:buFont typeface="Arial" panose="020B0604020202020204" pitchFamily="34" charset="0"/>
              <a:buChar char="•"/>
            </a:pPr>
            <a:r>
              <a:rPr lang="en-GB" sz="2800" dirty="0"/>
              <a:t>Data stored in common spreadsheet formats will often not be read correctly into data analysis software, introducing errors into your data.</a:t>
            </a:r>
          </a:p>
          <a:p>
            <a:pPr>
              <a:buFont typeface="Arial" panose="020B0604020202020204" pitchFamily="34" charset="0"/>
              <a:buChar char="•"/>
            </a:pPr>
            <a:endParaRPr lang="en-GB" sz="2800" dirty="0"/>
          </a:p>
          <a:p>
            <a:pPr>
              <a:buFont typeface="Arial" panose="020B0604020202020204" pitchFamily="34" charset="0"/>
              <a:buChar char="•"/>
            </a:pPr>
            <a:r>
              <a:rPr lang="en-GB" sz="2800" dirty="0"/>
              <a:t>Exporting data from spreadsheets to formats like CSV or TSV puts it in a format that can be used consistently by most programs.</a:t>
            </a:r>
            <a:endParaRPr lang="en-GB" sz="2800" b="0" i="0" dirty="0">
              <a:effectLst/>
            </a:endParaRPr>
          </a:p>
        </p:txBody>
      </p:sp>
      <p:pic>
        <p:nvPicPr>
          <p:cNvPr id="4" name="Picture 3" descr="Pile of storage crates">
            <a:extLst>
              <a:ext uri="{FF2B5EF4-FFF2-40B4-BE49-F238E27FC236}">
                <a16:creationId xmlns:a16="http://schemas.microsoft.com/office/drawing/2014/main" id="{91F44D48-51E1-4DF3-9D8D-DB40598A0AC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44061" b="31552"/>
          <a:stretch/>
        </p:blipFill>
        <p:spPr>
          <a:xfrm>
            <a:off x="-13162" y="4875211"/>
            <a:ext cx="12218324" cy="1982789"/>
          </a:xfrm>
          <a:prstGeom prst="rect">
            <a:avLst/>
          </a:prstGeom>
        </p:spPr>
      </p:pic>
    </p:spTree>
    <p:extLst>
      <p:ext uri="{BB962C8B-B14F-4D97-AF65-F5344CB8AC3E}">
        <p14:creationId xmlns:p14="http://schemas.microsoft.com/office/powerpoint/2010/main" val="1430526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3108" y="675424"/>
            <a:ext cx="11765783" cy="1736924"/>
          </a:xfrm>
        </p:spPr>
        <p:txBody>
          <a:bodyPr>
            <a:normAutofit/>
          </a:bodyPr>
          <a:lstStyle/>
          <a:p>
            <a:pPr marL="0" indent="0">
              <a:buNone/>
            </a:pPr>
            <a:r>
              <a:rPr lang="en-GB" sz="2400" dirty="0">
                <a:latin typeface="Source Sans Pro" panose="020B0503030403020204" pitchFamily="34" charset="0"/>
                <a:ea typeface="Source Sans Pro" panose="020B0503030403020204" pitchFamily="34" charset="0"/>
              </a:rPr>
              <a:t>Good </a:t>
            </a:r>
            <a:r>
              <a:rPr lang="en-GB" sz="2400" b="1" dirty="0">
                <a:latin typeface="Source Sans Pro" panose="020B0503030403020204" pitchFamily="34" charset="0"/>
                <a:ea typeface="Source Sans Pro" panose="020B0503030403020204" pitchFamily="34" charset="0"/>
              </a:rPr>
              <a:t>data organization </a:t>
            </a:r>
            <a:r>
              <a:rPr lang="en-GB" sz="2400" dirty="0">
                <a:latin typeface="Source Sans Pro" panose="020B0503030403020204" pitchFamily="34" charset="0"/>
                <a:ea typeface="Source Sans Pro" panose="020B0503030403020204" pitchFamily="34" charset="0"/>
              </a:rPr>
              <a:t>is the foundation of your research project. Most researchers have data or do </a:t>
            </a:r>
            <a:r>
              <a:rPr lang="en-GB" sz="2400" b="1" dirty="0">
                <a:latin typeface="Source Sans Pro" panose="020B0503030403020204" pitchFamily="34" charset="0"/>
                <a:ea typeface="Source Sans Pro" panose="020B0503030403020204" pitchFamily="34" charset="0"/>
              </a:rPr>
              <a:t>data entry in spreadsheets</a:t>
            </a:r>
            <a:r>
              <a:rPr lang="en-GB" sz="2400" dirty="0">
                <a:latin typeface="Source Sans Pro" panose="020B0503030403020204" pitchFamily="34" charset="0"/>
                <a:ea typeface="Source Sans Pro" panose="020B0503030403020204" pitchFamily="34" charset="0"/>
              </a:rPr>
              <a:t>. Spreadsheet programs are very useful graphical interfaces for </a:t>
            </a:r>
            <a:r>
              <a:rPr lang="en-GB" sz="2400" b="1" dirty="0">
                <a:latin typeface="Source Sans Pro" panose="020B0503030403020204" pitchFamily="34" charset="0"/>
                <a:ea typeface="Source Sans Pro" panose="020B0503030403020204" pitchFamily="34" charset="0"/>
              </a:rPr>
              <a:t>designing data tables </a:t>
            </a:r>
            <a:r>
              <a:rPr lang="en-GB" sz="2400" dirty="0">
                <a:latin typeface="Source Sans Pro" panose="020B0503030403020204" pitchFamily="34" charset="0"/>
                <a:ea typeface="Source Sans Pro" panose="020B0503030403020204" pitchFamily="34" charset="0"/>
              </a:rPr>
              <a:t>and </a:t>
            </a:r>
            <a:r>
              <a:rPr lang="en-GB" sz="2400" b="1" dirty="0">
                <a:latin typeface="Source Sans Pro" panose="020B0503030403020204" pitchFamily="34" charset="0"/>
                <a:ea typeface="Source Sans Pro" panose="020B0503030403020204" pitchFamily="34" charset="0"/>
              </a:rPr>
              <a:t>handling </a:t>
            </a:r>
            <a:r>
              <a:rPr lang="en-GB" sz="2400" dirty="0">
                <a:latin typeface="Source Sans Pro" panose="020B0503030403020204" pitchFamily="34" charset="0"/>
                <a:ea typeface="Source Sans Pro" panose="020B0503030403020204" pitchFamily="34" charset="0"/>
              </a:rPr>
              <a:t>very basic </a:t>
            </a:r>
            <a:r>
              <a:rPr lang="en-GB" sz="2400" b="1" dirty="0">
                <a:latin typeface="Source Sans Pro" panose="020B0503030403020204" pitchFamily="34" charset="0"/>
                <a:ea typeface="Source Sans Pro" panose="020B0503030403020204" pitchFamily="34" charset="0"/>
              </a:rPr>
              <a:t>data quality control </a:t>
            </a:r>
            <a:r>
              <a:rPr lang="en-GB" sz="2400" dirty="0">
                <a:latin typeface="Source Sans Pro" panose="020B0503030403020204" pitchFamily="34" charset="0"/>
                <a:ea typeface="Source Sans Pro" panose="020B0503030403020204" pitchFamily="34" charset="0"/>
              </a:rPr>
              <a:t>functions.</a:t>
            </a:r>
          </a:p>
        </p:txBody>
      </p:sp>
      <p:sp>
        <p:nvSpPr>
          <p:cNvPr id="4" name="TextBox 3"/>
          <p:cNvSpPr txBox="1"/>
          <p:nvPr/>
        </p:nvSpPr>
        <p:spPr>
          <a:xfrm>
            <a:off x="0" y="103515"/>
            <a:ext cx="12192000" cy="461665"/>
          </a:xfrm>
          <a:prstGeom prst="rect">
            <a:avLst/>
          </a:prstGeom>
          <a:solidFill>
            <a:srgbClr val="7030A0">
              <a:alpha val="69804"/>
            </a:srgbClr>
          </a:solidFill>
        </p:spPr>
        <p:txBody>
          <a:bodyPr wrap="square" rtlCol="0">
            <a:spAutoFit/>
          </a:bodyPr>
          <a:lstStyle/>
          <a:p>
            <a:pPr algn="r"/>
            <a:r>
              <a:rPr lang="en-GB" sz="2400" dirty="0">
                <a:latin typeface="Source Sans Pro" panose="020B0503030403020204" pitchFamily="34" charset="0"/>
                <a:ea typeface="Source Sans Pro" panose="020B0503030403020204" pitchFamily="34" charset="0"/>
              </a:rPr>
              <a:t>1. Introduction</a:t>
            </a:r>
          </a:p>
        </p:txBody>
      </p:sp>
      <p:pic>
        <p:nvPicPr>
          <p:cNvPr id="5" name="Picture 4"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64462" y="1943496"/>
            <a:ext cx="4865688" cy="374283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13108" y="2387866"/>
            <a:ext cx="7002613" cy="3298467"/>
          </a:xfrm>
          <a:prstGeom prst="rect">
            <a:avLst/>
          </a:prstGeom>
        </p:spPr>
        <p:txBody>
          <a:bodyPr wrap="square">
            <a:spAutoFit/>
          </a:bodyPr>
          <a:lstStyle/>
          <a:p>
            <a:r>
              <a:rPr lang="en-GB" sz="2400" dirty="0">
                <a:latin typeface="Source Sans Pro" panose="020B0503030403020204" pitchFamily="34" charset="0"/>
                <a:ea typeface="Source Sans Pro" panose="020B0503030403020204" pitchFamily="34" charset="0"/>
              </a:rPr>
              <a:t>In this lesson, we’re going to talk about:</a:t>
            </a:r>
          </a:p>
          <a:p>
            <a:endParaRPr lang="en-GB" dirty="0">
              <a:latin typeface="Source Sans Pro" panose="020B0503030403020204" pitchFamily="34" charset="0"/>
              <a:ea typeface="Source Sans Pro" panose="020B0503030403020204" pitchFamily="34" charset="0"/>
            </a:endParaRPr>
          </a:p>
          <a:p>
            <a:pPr marL="342900" indent="-342900">
              <a:lnSpc>
                <a:spcPct val="120000"/>
              </a:lnSpc>
              <a:buFont typeface="Arial" panose="020B0604020202020204" pitchFamily="34" charset="0"/>
              <a:buChar char="•"/>
            </a:pPr>
            <a:r>
              <a:rPr lang="en-GB" sz="2000" dirty="0">
                <a:latin typeface="Source Sans Pro" panose="020B0503030403020204" pitchFamily="34" charset="0"/>
                <a:ea typeface="Source Sans Pro" panose="020B0503030403020204" pitchFamily="34" charset="0"/>
              </a:rPr>
              <a:t>Good </a:t>
            </a:r>
            <a:r>
              <a:rPr lang="en-GB" sz="2000" b="1" dirty="0">
                <a:latin typeface="Source Sans Pro" panose="020B0503030403020204" pitchFamily="34" charset="0"/>
                <a:ea typeface="Source Sans Pro" panose="020B0503030403020204" pitchFamily="34" charset="0"/>
              </a:rPr>
              <a:t>data entry practices </a:t>
            </a:r>
            <a:r>
              <a:rPr lang="en-GB" sz="2000" dirty="0">
                <a:latin typeface="Source Sans Pro" panose="020B0503030403020204" pitchFamily="34" charset="0"/>
                <a:ea typeface="Source Sans Pro" panose="020B0503030403020204" pitchFamily="34" charset="0"/>
              </a:rPr>
              <a:t>- formatting data tables in spreadsheets</a:t>
            </a:r>
          </a:p>
          <a:p>
            <a:pPr marL="342900" indent="-342900">
              <a:lnSpc>
                <a:spcPct val="120000"/>
              </a:lnSpc>
              <a:buFont typeface="Arial" panose="020B0604020202020204" pitchFamily="34" charset="0"/>
              <a:buChar char="•"/>
            </a:pPr>
            <a:r>
              <a:rPr lang="en-GB" sz="2000" dirty="0">
                <a:latin typeface="Source Sans Pro" panose="020B0503030403020204" pitchFamily="34" charset="0"/>
                <a:ea typeface="Source Sans Pro" panose="020B0503030403020204" pitchFamily="34" charset="0"/>
              </a:rPr>
              <a:t>How to </a:t>
            </a:r>
            <a:r>
              <a:rPr lang="en-GB" sz="2000" b="1" dirty="0">
                <a:latin typeface="Source Sans Pro" panose="020B0503030403020204" pitchFamily="34" charset="0"/>
                <a:ea typeface="Source Sans Pro" panose="020B0503030403020204" pitchFamily="34" charset="0"/>
              </a:rPr>
              <a:t>avoid common </a:t>
            </a:r>
            <a:r>
              <a:rPr lang="en-GB" sz="2000" dirty="0">
                <a:latin typeface="Source Sans Pro" panose="020B0503030403020204" pitchFamily="34" charset="0"/>
                <a:ea typeface="Source Sans Pro" panose="020B0503030403020204" pitchFamily="34" charset="0"/>
              </a:rPr>
              <a:t>formatting </a:t>
            </a:r>
            <a:r>
              <a:rPr lang="en-GB" sz="2000" b="1" dirty="0">
                <a:latin typeface="Source Sans Pro" panose="020B0503030403020204" pitchFamily="34" charset="0"/>
                <a:ea typeface="Source Sans Pro" panose="020B0503030403020204" pitchFamily="34" charset="0"/>
              </a:rPr>
              <a:t>mistakes</a:t>
            </a:r>
          </a:p>
          <a:p>
            <a:pPr marL="342900" indent="-342900">
              <a:lnSpc>
                <a:spcPct val="120000"/>
              </a:lnSpc>
              <a:buFont typeface="Arial" panose="020B0604020202020204" pitchFamily="34" charset="0"/>
              <a:buChar char="•"/>
            </a:pPr>
            <a:r>
              <a:rPr lang="en-GB" sz="2000" b="1" dirty="0">
                <a:latin typeface="Source Sans Pro" panose="020B0503030403020204" pitchFamily="34" charset="0"/>
                <a:ea typeface="Source Sans Pro" panose="020B0503030403020204" pitchFamily="34" charset="0"/>
              </a:rPr>
              <a:t>Recognising and reformatting dates </a:t>
            </a:r>
            <a:r>
              <a:rPr lang="en-GB" sz="2000" dirty="0">
                <a:latin typeface="Source Sans Pro" panose="020B0503030403020204" pitchFamily="34" charset="0"/>
                <a:ea typeface="Source Sans Pro" panose="020B0503030403020204" pitchFamily="34" charset="0"/>
              </a:rPr>
              <a:t>in spreadsheets</a:t>
            </a:r>
          </a:p>
          <a:p>
            <a:pPr marL="342900" indent="-342900">
              <a:lnSpc>
                <a:spcPct val="120000"/>
              </a:lnSpc>
              <a:buFont typeface="Arial" panose="020B0604020202020204" pitchFamily="34" charset="0"/>
              <a:buChar char="•"/>
            </a:pPr>
            <a:r>
              <a:rPr lang="en-GB" sz="2000" dirty="0">
                <a:latin typeface="Source Sans Pro" panose="020B0503030403020204" pitchFamily="34" charset="0"/>
                <a:ea typeface="Source Sans Pro" panose="020B0503030403020204" pitchFamily="34" charset="0"/>
              </a:rPr>
              <a:t>Basic </a:t>
            </a:r>
            <a:r>
              <a:rPr lang="en-GB" sz="2000" b="1" dirty="0">
                <a:latin typeface="Source Sans Pro" panose="020B0503030403020204" pitchFamily="34" charset="0"/>
                <a:ea typeface="Source Sans Pro" panose="020B0503030403020204" pitchFamily="34" charset="0"/>
              </a:rPr>
              <a:t>quality control </a:t>
            </a:r>
            <a:r>
              <a:rPr lang="en-GB" sz="2000" dirty="0">
                <a:latin typeface="Source Sans Pro" panose="020B0503030403020204" pitchFamily="34" charset="0"/>
                <a:ea typeface="Source Sans Pro" panose="020B0503030403020204" pitchFamily="34" charset="0"/>
              </a:rPr>
              <a:t>and </a:t>
            </a:r>
            <a:r>
              <a:rPr lang="en-GB" sz="2000" b="1" dirty="0">
                <a:latin typeface="Source Sans Pro" panose="020B0503030403020204" pitchFamily="34" charset="0"/>
                <a:ea typeface="Source Sans Pro" panose="020B0503030403020204" pitchFamily="34" charset="0"/>
              </a:rPr>
              <a:t>data manipulation</a:t>
            </a:r>
            <a:r>
              <a:rPr lang="en-GB" sz="2000" dirty="0">
                <a:latin typeface="Source Sans Pro" panose="020B0503030403020204" pitchFamily="34" charset="0"/>
                <a:ea typeface="Source Sans Pro" panose="020B0503030403020204" pitchFamily="34" charset="0"/>
              </a:rPr>
              <a:t> in spreadsheets</a:t>
            </a:r>
          </a:p>
          <a:p>
            <a:pPr marL="342900" indent="-342900">
              <a:lnSpc>
                <a:spcPct val="120000"/>
              </a:lnSpc>
              <a:buFont typeface="Arial" panose="020B0604020202020204" pitchFamily="34" charset="0"/>
              <a:buChar char="•"/>
            </a:pPr>
            <a:r>
              <a:rPr lang="en-GB" sz="2000" b="1" dirty="0">
                <a:latin typeface="Source Sans Pro" panose="020B0503030403020204" pitchFamily="34" charset="0"/>
                <a:ea typeface="Source Sans Pro" panose="020B0503030403020204" pitchFamily="34" charset="0"/>
              </a:rPr>
              <a:t>Exporting data </a:t>
            </a:r>
            <a:r>
              <a:rPr lang="en-GB" sz="2000" dirty="0">
                <a:latin typeface="Source Sans Pro" panose="020B0503030403020204" pitchFamily="34" charset="0"/>
                <a:ea typeface="Source Sans Pro" panose="020B0503030403020204" pitchFamily="34" charset="0"/>
              </a:rPr>
              <a:t>from spreadsheets</a:t>
            </a:r>
            <a:endParaRPr lang="en-GB" sz="2000" b="0" i="0" dirty="0">
              <a:effectLst/>
              <a:latin typeface="Source Sans Pro" panose="020B0503030403020204" pitchFamily="34" charset="0"/>
              <a:ea typeface="Source Sans Pro" panose="020B0503030403020204" pitchFamily="34" charset="0"/>
            </a:endParaRPr>
          </a:p>
        </p:txBody>
      </p:sp>
      <p:sp>
        <p:nvSpPr>
          <p:cNvPr id="6" name="Rectangle 5">
            <a:extLst>
              <a:ext uri="{FF2B5EF4-FFF2-40B4-BE49-F238E27FC236}">
                <a16:creationId xmlns:a16="http://schemas.microsoft.com/office/drawing/2014/main" id="{3AC94EB4-437D-4CE6-AD44-96938B0833B7}"/>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a:extLst>
              <a:ext uri="{FF2B5EF4-FFF2-40B4-BE49-F238E27FC236}">
                <a16:creationId xmlns:a16="http://schemas.microsoft.com/office/drawing/2014/main" id="{AEDE61E8-595C-4319-84BD-68EBED05D34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2095254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descr="Image result for Spreadsheet from he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5728" y="626735"/>
            <a:ext cx="3776272" cy="280226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0" y="103515"/>
            <a:ext cx="12192000" cy="523220"/>
          </a:xfrm>
          <a:prstGeom prst="rect">
            <a:avLst/>
          </a:prstGeom>
          <a:solidFill>
            <a:srgbClr val="7030A0">
              <a:alpha val="69804"/>
            </a:srgbClr>
          </a:solidFill>
        </p:spPr>
        <p:txBody>
          <a:bodyPr wrap="square" rtlCol="0">
            <a:spAutoFit/>
          </a:bodyPr>
          <a:lstStyle/>
          <a:p>
            <a:pPr algn="r"/>
            <a:r>
              <a:rPr lang="en-GB" sz="2800" dirty="0"/>
              <a:t>1. Introduction</a:t>
            </a:r>
          </a:p>
        </p:txBody>
      </p:sp>
      <p:sp>
        <p:nvSpPr>
          <p:cNvPr id="5" name="Rectangle 4"/>
          <p:cNvSpPr/>
          <p:nvPr/>
        </p:nvSpPr>
        <p:spPr>
          <a:xfrm>
            <a:off x="320668" y="879507"/>
            <a:ext cx="4325608" cy="523220"/>
          </a:xfrm>
          <a:prstGeom prst="rect">
            <a:avLst/>
          </a:prstGeom>
        </p:spPr>
        <p:txBody>
          <a:bodyPr wrap="none">
            <a:spAutoFit/>
          </a:bodyPr>
          <a:lstStyle/>
          <a:p>
            <a:r>
              <a:rPr lang="en-GB" sz="2800" dirty="0"/>
              <a:t>Problems with Spreadsheets</a:t>
            </a:r>
            <a:endParaRPr lang="en-GB" sz="2800" b="0" i="0" dirty="0">
              <a:effectLst/>
            </a:endParaRPr>
          </a:p>
        </p:txBody>
      </p:sp>
      <p:sp>
        <p:nvSpPr>
          <p:cNvPr id="7" name="Rectangle 6"/>
          <p:cNvSpPr/>
          <p:nvPr/>
        </p:nvSpPr>
        <p:spPr>
          <a:xfrm>
            <a:off x="320668" y="1826705"/>
            <a:ext cx="8535233" cy="3788858"/>
          </a:xfrm>
          <a:prstGeom prst="rect">
            <a:avLst/>
          </a:prstGeom>
        </p:spPr>
        <p:txBody>
          <a:bodyPr wrap="square">
            <a:spAutoFit/>
          </a:bodyPr>
          <a:lstStyle/>
          <a:p>
            <a:pPr marL="285750" indent="-285750">
              <a:lnSpc>
                <a:spcPct val="150000"/>
              </a:lnSpc>
              <a:buFont typeface="Arial" panose="020B0604020202020204" pitchFamily="34" charset="0"/>
              <a:buChar char="•"/>
            </a:pPr>
            <a:r>
              <a:rPr lang="en-GB" dirty="0"/>
              <a:t>One tool for many use, good for </a:t>
            </a:r>
            <a:r>
              <a:rPr lang="en-GB" b="1" dirty="0"/>
              <a:t>data entry, annotation, visualisation, plotting. </a:t>
            </a:r>
          </a:p>
          <a:p>
            <a:pPr marL="285750" indent="-285750">
              <a:lnSpc>
                <a:spcPct val="150000"/>
              </a:lnSpc>
              <a:buFont typeface="Arial" panose="020B0604020202020204" pitchFamily="34" charset="0"/>
              <a:buChar char="•"/>
            </a:pPr>
            <a:r>
              <a:rPr lang="en-GB" b="1" dirty="0"/>
              <a:t>Spaces, merged cells, colour and grids</a:t>
            </a:r>
            <a:r>
              <a:rPr lang="en-GB" dirty="0"/>
              <a:t> may aid readability but are not easily handled by other programs that take our spreadsheet as an input to further analysis.</a:t>
            </a:r>
          </a:p>
          <a:p>
            <a:pPr marL="285750" indent="-285750">
              <a:lnSpc>
                <a:spcPct val="150000"/>
              </a:lnSpc>
              <a:buFont typeface="Arial" panose="020B0604020202020204" pitchFamily="34" charset="0"/>
              <a:buChar char="•"/>
            </a:pPr>
            <a:r>
              <a:rPr lang="en-GB" dirty="0"/>
              <a:t>It can be very </a:t>
            </a:r>
            <a:r>
              <a:rPr lang="en-GB" b="1" dirty="0"/>
              <a:t>difficult</a:t>
            </a:r>
            <a:r>
              <a:rPr lang="en-GB" dirty="0"/>
              <a:t>, if not impossible</a:t>
            </a:r>
            <a:r>
              <a:rPr lang="en-GB" b="1" dirty="0"/>
              <a:t>, to replicate your steps when you do statistics.</a:t>
            </a:r>
          </a:p>
          <a:p>
            <a:pPr marL="285750" indent="-285750">
              <a:lnSpc>
                <a:spcPct val="150000"/>
              </a:lnSpc>
              <a:buFont typeface="Arial" panose="020B0604020202020204" pitchFamily="34" charset="0"/>
              <a:buChar char="•"/>
            </a:pPr>
            <a:r>
              <a:rPr lang="en-GB" b="1" dirty="0"/>
              <a:t>Make it too easy </a:t>
            </a:r>
            <a:r>
              <a:rPr lang="en-GB" dirty="0"/>
              <a:t>for bad researchers to deliberately </a:t>
            </a:r>
            <a:r>
              <a:rPr lang="en-GB" b="1" dirty="0"/>
              <a:t>falsify data </a:t>
            </a:r>
            <a:r>
              <a:rPr lang="en-GB" dirty="0"/>
              <a:t>(</a:t>
            </a:r>
            <a:r>
              <a:rPr lang="en-GB" dirty="0">
                <a:hlinkClick r:id="rId4"/>
              </a:rPr>
              <a:t>https://datacolada.org/109</a:t>
            </a:r>
            <a:r>
              <a:rPr lang="en-GB" dirty="0"/>
              <a:t>).</a:t>
            </a:r>
          </a:p>
          <a:p>
            <a:pPr marL="285750" indent="-285750">
              <a:lnSpc>
                <a:spcPct val="150000"/>
              </a:lnSpc>
              <a:buFont typeface="Arial" panose="020B0604020202020204" pitchFamily="34" charset="0"/>
              <a:buChar char="•"/>
            </a:pPr>
            <a:r>
              <a:rPr lang="en-GB" b="1" dirty="0"/>
              <a:t>Also </a:t>
            </a:r>
            <a:r>
              <a:rPr lang="en-GB" dirty="0"/>
              <a:t>make it very easy for good researchers to accidently vandalise their own data.</a:t>
            </a:r>
          </a:p>
          <a:p>
            <a:pPr marL="285750" indent="-285750">
              <a:lnSpc>
                <a:spcPct val="150000"/>
              </a:lnSpc>
              <a:buFont typeface="Arial" panose="020B0604020202020204" pitchFamily="34" charset="0"/>
              <a:buChar char="•"/>
            </a:pPr>
            <a:r>
              <a:rPr lang="en-GB" dirty="0"/>
              <a:t>They are terrible if you need to refresh data but keep any formulas/ transformations.</a:t>
            </a:r>
          </a:p>
        </p:txBody>
      </p:sp>
      <p:sp>
        <p:nvSpPr>
          <p:cNvPr id="6" name="Rectangle 5">
            <a:extLst>
              <a:ext uri="{FF2B5EF4-FFF2-40B4-BE49-F238E27FC236}">
                <a16:creationId xmlns:a16="http://schemas.microsoft.com/office/drawing/2014/main" id="{1A51ECEA-F79D-494F-9DAF-DF16FDDFCA15}"/>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1B3C2DB1-0508-48E0-89AC-F55209B49C7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3472726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03515"/>
            <a:ext cx="12192000" cy="523220"/>
          </a:xfrm>
          <a:prstGeom prst="rect">
            <a:avLst/>
          </a:prstGeom>
          <a:solidFill>
            <a:srgbClr val="7030A0">
              <a:alpha val="69804"/>
            </a:srgbClr>
          </a:solidFill>
        </p:spPr>
        <p:txBody>
          <a:bodyPr wrap="square" rtlCol="0">
            <a:spAutoFit/>
          </a:bodyPr>
          <a:lstStyle/>
          <a:p>
            <a:pPr algn="r"/>
            <a:r>
              <a:rPr lang="en-GB" sz="2800" dirty="0">
                <a:latin typeface="Source Sans Pro" panose="020B0503030403020204" pitchFamily="34" charset="0"/>
                <a:ea typeface="Source Sans Pro" panose="020B0503030403020204" pitchFamily="34" charset="0"/>
              </a:rPr>
              <a:t>1. Introduction</a:t>
            </a:r>
          </a:p>
        </p:txBody>
      </p:sp>
      <p:sp>
        <p:nvSpPr>
          <p:cNvPr id="5" name="Rectangle 4"/>
          <p:cNvSpPr/>
          <p:nvPr/>
        </p:nvSpPr>
        <p:spPr>
          <a:xfrm>
            <a:off x="320668" y="879507"/>
            <a:ext cx="5564344" cy="523220"/>
          </a:xfrm>
          <a:prstGeom prst="rect">
            <a:avLst/>
          </a:prstGeom>
        </p:spPr>
        <p:txBody>
          <a:bodyPr wrap="none">
            <a:spAutoFit/>
          </a:bodyPr>
          <a:lstStyle/>
          <a:p>
            <a:r>
              <a:rPr lang="en-GB" sz="2800" dirty="0">
                <a:latin typeface="Source Sans Pro" panose="020B0503030403020204" pitchFamily="34" charset="0"/>
                <a:ea typeface="Source Sans Pro" panose="020B0503030403020204" pitchFamily="34" charset="0"/>
              </a:rPr>
              <a:t>Problems with Spreadsheets – cont.</a:t>
            </a:r>
            <a:endParaRPr lang="en-GB" sz="2800" b="0" i="0" dirty="0">
              <a:effectLst/>
              <a:latin typeface="Source Sans Pro" panose="020B0503030403020204" pitchFamily="34" charset="0"/>
              <a:ea typeface="Source Sans Pro" panose="020B0503030403020204" pitchFamily="34" charset="0"/>
            </a:endParaRPr>
          </a:p>
        </p:txBody>
      </p:sp>
      <p:sp>
        <p:nvSpPr>
          <p:cNvPr id="7" name="Rectangle 6"/>
          <p:cNvSpPr/>
          <p:nvPr/>
        </p:nvSpPr>
        <p:spPr>
          <a:xfrm>
            <a:off x="320667" y="1824585"/>
            <a:ext cx="7318213" cy="3372590"/>
          </a:xfrm>
          <a:prstGeom prst="rect">
            <a:avLst/>
          </a:prstGeom>
        </p:spPr>
        <p:txBody>
          <a:bodyPr wrap="square">
            <a:spAutoFit/>
          </a:bodyPr>
          <a:lstStyle/>
          <a:p>
            <a:pPr marL="285750" indent="-285750">
              <a:lnSpc>
                <a:spcPct val="150000"/>
              </a:lnSpc>
              <a:buFont typeface="Arial" panose="020B0604020202020204" pitchFamily="34" charset="0"/>
              <a:buChar char="•"/>
            </a:pPr>
            <a:r>
              <a:rPr lang="en-GB" dirty="0">
                <a:latin typeface="Source Sans Pro" panose="020B0503030403020204" pitchFamily="34" charset="0"/>
                <a:ea typeface="Source Sans Pro" panose="020B0503030403020204" pitchFamily="34" charset="0"/>
              </a:rPr>
              <a:t>When performing </a:t>
            </a:r>
            <a:r>
              <a:rPr lang="en-GB" b="1" dirty="0">
                <a:latin typeface="Source Sans Pro" panose="020B0503030403020204" pitchFamily="34" charset="0"/>
                <a:ea typeface="Source Sans Pro" panose="020B0503030403020204" pitchFamily="34" charset="0"/>
              </a:rPr>
              <a:t>calculations</a:t>
            </a:r>
            <a:r>
              <a:rPr lang="en-GB" dirty="0">
                <a:latin typeface="Source Sans Pro" panose="020B0503030403020204" pitchFamily="34" charset="0"/>
                <a:ea typeface="Source Sans Pro" panose="020B0503030403020204" pitchFamily="34" charset="0"/>
              </a:rPr>
              <a:t> in a spreadsheet, it’s easy to accidentally apply </a:t>
            </a:r>
            <a:r>
              <a:rPr lang="en-GB" b="1" dirty="0">
                <a:latin typeface="Source Sans Pro" panose="020B0503030403020204" pitchFamily="34" charset="0"/>
                <a:ea typeface="Source Sans Pro" panose="020B0503030403020204" pitchFamily="34" charset="0"/>
              </a:rPr>
              <a:t>different formula </a:t>
            </a:r>
            <a:r>
              <a:rPr lang="en-GB" dirty="0">
                <a:latin typeface="Source Sans Pro" panose="020B0503030403020204" pitchFamily="34" charset="0"/>
                <a:ea typeface="Source Sans Pro" panose="020B0503030403020204" pitchFamily="34" charset="0"/>
              </a:rPr>
              <a:t>to multiple adjacent cells.  </a:t>
            </a:r>
          </a:p>
          <a:p>
            <a:pPr marL="285750" indent="-285750">
              <a:lnSpc>
                <a:spcPct val="150000"/>
              </a:lnSpc>
              <a:buFont typeface="Arial" panose="020B0604020202020204" pitchFamily="34" charset="0"/>
              <a:buChar char="•"/>
            </a:pPr>
            <a:r>
              <a:rPr lang="en-GB" b="1" dirty="0">
                <a:latin typeface="Source Sans Pro" panose="020B0503030403020204" pitchFamily="34" charset="0"/>
                <a:ea typeface="Source Sans Pro" panose="020B0503030403020204" pitchFamily="34" charset="0"/>
              </a:rPr>
              <a:t>Difficult</a:t>
            </a:r>
            <a:r>
              <a:rPr lang="en-GB" dirty="0">
                <a:latin typeface="Source Sans Pro" panose="020B0503030403020204" pitchFamily="34" charset="0"/>
                <a:ea typeface="Source Sans Pro" panose="020B0503030403020204" pitchFamily="34" charset="0"/>
              </a:rPr>
              <a:t> to demonstrate </a:t>
            </a:r>
            <a:r>
              <a:rPr lang="en-GB" b="1" dirty="0">
                <a:latin typeface="Source Sans Pro" panose="020B0503030403020204" pitchFamily="34" charset="0"/>
                <a:ea typeface="Source Sans Pro" panose="020B0503030403020204" pitchFamily="34" charset="0"/>
              </a:rPr>
              <a:t>data quality and consistency</a:t>
            </a:r>
            <a:r>
              <a:rPr lang="en-GB" dirty="0">
                <a:latin typeface="Source Sans Pro" panose="020B0503030403020204" pitchFamily="34" charset="0"/>
                <a:ea typeface="Source Sans Pro" panose="020B0503030403020204" pitchFamily="34" charset="0"/>
              </a:rPr>
              <a:t> in our analysis. </a:t>
            </a:r>
          </a:p>
          <a:p>
            <a:pPr marL="285750" indent="-285750">
              <a:lnSpc>
                <a:spcPct val="150000"/>
              </a:lnSpc>
              <a:buFont typeface="Arial" panose="020B0604020202020204" pitchFamily="34" charset="0"/>
              <a:buChar char="•"/>
            </a:pPr>
            <a:r>
              <a:rPr lang="en-GB" dirty="0">
                <a:latin typeface="Source Sans Pro" panose="020B0503030403020204" pitchFamily="34" charset="0"/>
                <a:ea typeface="Source Sans Pro" panose="020B0503030403020204" pitchFamily="34" charset="0"/>
              </a:rPr>
              <a:t>Sometimes </a:t>
            </a:r>
            <a:r>
              <a:rPr lang="en-GB" b="1" dirty="0">
                <a:latin typeface="Source Sans Pro" panose="020B0503030403020204" pitchFamily="34" charset="0"/>
                <a:ea typeface="Source Sans Pro" panose="020B0503030403020204" pitchFamily="34" charset="0"/>
              </a:rPr>
              <a:t>inherit spreadsheet </a:t>
            </a:r>
            <a:r>
              <a:rPr lang="en-GB" dirty="0">
                <a:latin typeface="Source Sans Pro" panose="020B0503030403020204" pitchFamily="34" charset="0"/>
                <a:ea typeface="Source Sans Pro" panose="020B0503030403020204" pitchFamily="34" charset="0"/>
              </a:rPr>
              <a:t>form colleagues and need to use those data.</a:t>
            </a:r>
          </a:p>
          <a:p>
            <a:pPr marL="285750" indent="-285750">
              <a:lnSpc>
                <a:spcPct val="150000"/>
              </a:lnSpc>
              <a:buFont typeface="Arial" panose="020B0604020202020204" pitchFamily="34" charset="0"/>
              <a:buChar char="•"/>
            </a:pPr>
            <a:r>
              <a:rPr lang="en-GB" dirty="0">
                <a:latin typeface="Source Sans Pro" panose="020B0503030403020204" pitchFamily="34" charset="0"/>
                <a:ea typeface="Source Sans Pro" panose="020B0503030403020204" pitchFamily="34" charset="0"/>
              </a:rPr>
              <a:t>They are not built to handle large datasets </a:t>
            </a:r>
            <a:r>
              <a:rPr lang="en-GB" dirty="0">
                <a:latin typeface="Source Sans Pro" panose="020B0503030403020204" pitchFamily="34" charset="0"/>
                <a:ea typeface="Source Sans Pro" panose="020B0503030403020204" pitchFamily="34" charset="0"/>
                <a:hlinkClick r:id="rId2"/>
              </a:rPr>
              <a:t>Excel: Why using Microsoft's tool caused Covid-19 results to be lost - BBC News</a:t>
            </a:r>
            <a:r>
              <a:rPr lang="en-GB" dirty="0">
                <a:latin typeface="Source Sans Pro" panose="020B0503030403020204" pitchFamily="34" charset="0"/>
                <a:ea typeface="Source Sans Pro" panose="020B0503030403020204" pitchFamily="34" charset="0"/>
              </a:rPr>
              <a:t>.</a:t>
            </a:r>
          </a:p>
          <a:p>
            <a:pPr marL="285750" indent="-285750">
              <a:lnSpc>
                <a:spcPct val="150000"/>
              </a:lnSpc>
              <a:buFont typeface="Arial" panose="020B0604020202020204" pitchFamily="34" charset="0"/>
              <a:buChar char="•"/>
            </a:pPr>
            <a:r>
              <a:rPr lang="en-GB" dirty="0">
                <a:latin typeface="Source Sans Pro" panose="020B0503030403020204" pitchFamily="34" charset="0"/>
                <a:ea typeface="Source Sans Pro" panose="020B0503030403020204" pitchFamily="34" charset="0"/>
              </a:rPr>
              <a:t>They get very easily confused by things they think might be dates.</a:t>
            </a:r>
          </a:p>
        </p:txBody>
      </p:sp>
      <p:pic>
        <p:nvPicPr>
          <p:cNvPr id="6" name="Picture 5" descr="A green and white circle with white text&#10;&#10;Description automatically generated">
            <a:extLst>
              <a:ext uri="{FF2B5EF4-FFF2-40B4-BE49-F238E27FC236}">
                <a16:creationId xmlns:a16="http://schemas.microsoft.com/office/drawing/2014/main" id="{0808294B-6C3C-0E10-8CDB-A0237E66C7F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20505" y="1710185"/>
            <a:ext cx="3960583" cy="3960583"/>
          </a:xfrm>
          <a:prstGeom prst="rect">
            <a:avLst/>
          </a:prstGeom>
        </p:spPr>
      </p:pic>
      <p:sp>
        <p:nvSpPr>
          <p:cNvPr id="8" name="Rectangle 7">
            <a:extLst>
              <a:ext uri="{FF2B5EF4-FFF2-40B4-BE49-F238E27FC236}">
                <a16:creationId xmlns:a16="http://schemas.microsoft.com/office/drawing/2014/main" id="{EABF1732-8371-4FD1-95A5-4119C357EB29}"/>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Source Sans Pro" panose="020B0503030403020204" pitchFamily="34" charset="0"/>
              <a:ea typeface="Source Sans Pro" panose="020B0503030403020204" pitchFamily="34" charset="0"/>
            </a:endParaRPr>
          </a:p>
        </p:txBody>
      </p:sp>
      <p:pic>
        <p:nvPicPr>
          <p:cNvPr id="9" name="Picture 8">
            <a:extLst>
              <a:ext uri="{FF2B5EF4-FFF2-40B4-BE49-F238E27FC236}">
                <a16:creationId xmlns:a16="http://schemas.microsoft.com/office/drawing/2014/main" id="{E4300540-BF4A-497F-9A1B-98AB9CF8B04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2178946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8720" y="614528"/>
            <a:ext cx="10515600" cy="1325563"/>
          </a:xfrm>
        </p:spPr>
        <p:txBody>
          <a:bodyPr>
            <a:normAutofit/>
          </a:bodyPr>
          <a:lstStyle/>
          <a:p>
            <a:r>
              <a:rPr lang="en-GB" sz="3600" u="sng" dirty="0">
                <a:latin typeface="+mn-lt"/>
              </a:rPr>
              <a:t>Discussion/Confession Time</a:t>
            </a:r>
          </a:p>
        </p:txBody>
      </p:sp>
      <p:pic>
        <p:nvPicPr>
          <p:cNvPr id="4" name="Picture 2" descr="Image result for Spreadsheet from he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8754" y="2126056"/>
            <a:ext cx="4932378" cy="352192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308720" y="2026468"/>
            <a:ext cx="6432322" cy="2805063"/>
          </a:xfrm>
          <a:prstGeom prst="rect">
            <a:avLst/>
          </a:prstGeom>
        </p:spPr>
        <p:txBody>
          <a:bodyPr wrap="square">
            <a:spAutoFit/>
          </a:bodyPr>
          <a:lstStyle/>
          <a:p>
            <a:pPr>
              <a:lnSpc>
                <a:spcPct val="150000"/>
              </a:lnSpc>
              <a:buFont typeface="Arial" panose="020B0604020202020204" pitchFamily="34" charset="0"/>
              <a:buChar char="•"/>
            </a:pPr>
            <a:r>
              <a:rPr lang="en-GB" sz="2400" dirty="0">
                <a:cs typeface="Arial" panose="020B0604020202020204" pitchFamily="34" charset="0"/>
              </a:rPr>
              <a:t>How many people have used spreadsheets in their research?</a:t>
            </a:r>
          </a:p>
          <a:p>
            <a:pPr>
              <a:lnSpc>
                <a:spcPct val="150000"/>
              </a:lnSpc>
              <a:buFont typeface="Arial" panose="020B0604020202020204" pitchFamily="34" charset="0"/>
              <a:buChar char="•"/>
            </a:pPr>
            <a:r>
              <a:rPr lang="en-GB" sz="2400" dirty="0">
                <a:cs typeface="Arial" panose="020B0604020202020204" pitchFamily="34" charset="0"/>
              </a:rPr>
              <a:t>How many people have accidentally done something that made them frustrated or sad?</a:t>
            </a:r>
          </a:p>
          <a:p>
            <a:pPr>
              <a:lnSpc>
                <a:spcPct val="150000"/>
              </a:lnSpc>
              <a:buFont typeface="Arial" panose="020B0604020202020204" pitchFamily="34" charset="0"/>
              <a:buChar char="•"/>
            </a:pPr>
            <a:r>
              <a:rPr lang="en-GB" sz="2400" b="0" i="0" dirty="0">
                <a:effectLst/>
                <a:cs typeface="Arial" panose="020B0604020202020204" pitchFamily="34" charset="0"/>
              </a:rPr>
              <a:t>What did you do?</a:t>
            </a:r>
          </a:p>
        </p:txBody>
      </p:sp>
      <p:sp>
        <p:nvSpPr>
          <p:cNvPr id="6" name="TextBox 5"/>
          <p:cNvSpPr txBox="1"/>
          <p:nvPr/>
        </p:nvSpPr>
        <p:spPr>
          <a:xfrm>
            <a:off x="0" y="103515"/>
            <a:ext cx="12192000" cy="523220"/>
          </a:xfrm>
          <a:prstGeom prst="rect">
            <a:avLst/>
          </a:prstGeom>
          <a:solidFill>
            <a:srgbClr val="7030A0">
              <a:alpha val="69804"/>
            </a:srgbClr>
          </a:solidFill>
        </p:spPr>
        <p:txBody>
          <a:bodyPr wrap="square" rtlCol="0">
            <a:spAutoFit/>
          </a:bodyPr>
          <a:lstStyle/>
          <a:p>
            <a:pPr algn="r"/>
            <a:r>
              <a:rPr lang="en-GB" sz="2800" dirty="0"/>
              <a:t>1. Introduction</a:t>
            </a:r>
          </a:p>
        </p:txBody>
      </p:sp>
      <p:sp>
        <p:nvSpPr>
          <p:cNvPr id="8" name="Rectangle 7">
            <a:extLst>
              <a:ext uri="{FF2B5EF4-FFF2-40B4-BE49-F238E27FC236}">
                <a16:creationId xmlns:a16="http://schemas.microsoft.com/office/drawing/2014/main" id="{DD66B80C-E01C-4105-BA80-D590C767CD0C}"/>
              </a:ext>
            </a:extLst>
          </p:cNvPr>
          <p:cNvSpPr/>
          <p:nvPr/>
        </p:nvSpPr>
        <p:spPr>
          <a:xfrm>
            <a:off x="0" y="5943600"/>
            <a:ext cx="12192000" cy="91440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7CD1C261-0D3D-4D43-BB9D-3B18F28A0F1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74337" y="5397937"/>
            <a:ext cx="1091326" cy="1091326"/>
          </a:xfrm>
          <a:prstGeom prst="rect">
            <a:avLst/>
          </a:prstGeom>
        </p:spPr>
      </p:pic>
    </p:spTree>
    <p:extLst>
      <p:ext uri="{BB962C8B-B14F-4D97-AF65-F5344CB8AC3E}">
        <p14:creationId xmlns:p14="http://schemas.microsoft.com/office/powerpoint/2010/main" val="33882651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144</TotalTime>
  <Words>6660</Words>
  <Application>Microsoft Office PowerPoint</Application>
  <PresentationFormat>Widescreen</PresentationFormat>
  <Paragraphs>510</Paragraphs>
  <Slides>58</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58</vt:i4>
      </vt:variant>
    </vt:vector>
  </HeadingPairs>
  <TitlesOfParts>
    <vt:vector size="66" baseType="lpstr">
      <vt:lpstr>Aptos</vt:lpstr>
      <vt:lpstr>Aptos Display</vt:lpstr>
      <vt:lpstr>Arial</vt:lpstr>
      <vt:lpstr>Helvetica Neue</vt:lpstr>
      <vt:lpstr>Menlo</vt:lpstr>
      <vt:lpstr>Mulish</vt:lpstr>
      <vt:lpstr>Source Sans Pro</vt:lpstr>
      <vt:lpstr>Office Theme</vt:lpstr>
      <vt:lpstr>PowerPoint Presentation</vt:lpstr>
      <vt:lpstr>Data Organisation in Spreadsheets  </vt:lpstr>
      <vt:lpstr>PowerPoint Presentation</vt:lpstr>
      <vt:lpstr>PowerPoint Presentation</vt:lpstr>
      <vt:lpstr>PowerPoint Presentation</vt:lpstr>
      <vt:lpstr>PowerPoint Presentation</vt:lpstr>
      <vt:lpstr>PowerPoint Presentation</vt:lpstr>
      <vt:lpstr>PowerPoint Presentation</vt:lpstr>
      <vt:lpstr>Discussion/Confession Time</vt:lpstr>
      <vt:lpstr>What you will not Learn Today</vt:lpstr>
      <vt:lpstr>PowerPoint Presentation</vt:lpstr>
      <vt:lpstr>PowerPoint Presentation</vt:lpstr>
      <vt:lpstr>PowerPoint Presentation</vt:lpstr>
      <vt:lpstr>PowerPoint Presentation</vt:lpstr>
      <vt:lpstr>PowerPoint Presentation</vt:lpstr>
      <vt:lpstr>PowerPoint Presentation</vt:lpstr>
      <vt:lpstr>What did we find?</vt:lpstr>
      <vt:lpstr>PowerPoint Presentation</vt:lpstr>
      <vt:lpstr>PowerPoint Presentation</vt:lpstr>
      <vt:lpstr>Solution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Tsz Ho Wong</dc:creator>
  <cp:lastModifiedBy>Lucia Michielin</cp:lastModifiedBy>
  <cp:revision>5</cp:revision>
  <dcterms:created xsi:type="dcterms:W3CDTF">2024-11-14T16:58:50Z</dcterms:created>
  <dcterms:modified xsi:type="dcterms:W3CDTF">2024-11-15T15:41:00Z</dcterms:modified>
</cp:coreProperties>
</file>

<file path=docProps/thumbnail.jpeg>
</file>